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72" r:id="rId13"/>
    <p:sldId id="275" r:id="rId14"/>
    <p:sldId id="270" r:id="rId15"/>
    <p:sldId id="271" r:id="rId16"/>
    <p:sldId id="274" r:id="rId17"/>
    <p:sldId id="273" r:id="rId18"/>
    <p:sldId id="266" r:id="rId19"/>
    <p:sldId id="267" r:id="rId20"/>
    <p:sldId id="276" r:id="rId21"/>
    <p:sldId id="277" r:id="rId22"/>
    <p:sldId id="278" r:id="rId23"/>
    <p:sldId id="279" r:id="rId24"/>
    <p:sldId id="280" r:id="rId25"/>
    <p:sldId id="281" r:id="rId26"/>
    <p:sldId id="287" r:id="rId27"/>
    <p:sldId id="285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416DE0-F466-4EF5-9BE4-603CB0CFCE06}">
          <p14:sldIdLst>
            <p14:sldId id="257"/>
          </p14:sldIdLst>
        </p14:section>
        <p14:section name="Kernel" id="{5A7ECED9-7DEC-4794-9593-DB26A36FA40D}">
          <p14:sldIdLst>
            <p14:sldId id="258"/>
            <p14:sldId id="259"/>
          </p14:sldIdLst>
        </p14:section>
        <p14:section name="Distros" id="{F2200F25-A6FA-483E-BEE2-E62ADEC12955}">
          <p14:sldIdLst>
            <p14:sldId id="260"/>
            <p14:sldId id="261"/>
            <p14:sldId id="262"/>
            <p14:sldId id="263"/>
            <p14:sldId id="264"/>
            <p14:sldId id="265"/>
            <p14:sldId id="268"/>
          </p14:sldIdLst>
        </p14:section>
        <p14:section name="GUIs" id="{B0722D13-C929-4C29-BCFE-F86239D3A25A}">
          <p14:sldIdLst>
            <p14:sldId id="269"/>
            <p14:sldId id="272"/>
            <p14:sldId id="275"/>
            <p14:sldId id="270"/>
            <p14:sldId id="271"/>
            <p14:sldId id="274"/>
            <p14:sldId id="273"/>
          </p14:sldIdLst>
        </p14:section>
        <p14:section name="FS Structure" id="{687406F5-EAEB-4DF2-B7BD-40B7F273EB9C}">
          <p14:sldIdLst>
            <p14:sldId id="266"/>
            <p14:sldId id="267"/>
            <p14:sldId id="276"/>
            <p14:sldId id="277"/>
            <p14:sldId id="278"/>
            <p14:sldId id="279"/>
            <p14:sldId id="280"/>
            <p14:sldId id="281"/>
            <p14:sldId id="287"/>
            <p14:sldId id="285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9" autoAdjust="0"/>
    <p:restoredTop sz="96730" autoAdjust="0"/>
  </p:normalViewPr>
  <p:slideViewPr>
    <p:cSldViewPr snapToGrid="0">
      <p:cViewPr varScale="1">
        <p:scale>
          <a:sx n="131" d="100"/>
          <a:sy n="131" d="100"/>
        </p:scale>
        <p:origin x="34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4042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8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4" Type="http://schemas.openxmlformats.org/officeDocument/2006/relationships/chartUserShapes" Target="../drawings/drawing1.xml"/><Relationship Id="rId1" Type="http://schemas.microsoft.com/office/2011/relationships/chartStyle" Target="style4.xml"/><Relationship Id="rId2" Type="http://schemas.microsoft.com/office/2011/relationships/chartColorStyle" Target="colors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4" Type="http://schemas.openxmlformats.org/officeDocument/2006/relationships/chartUserShapes" Target="../drawings/drawing2.xml"/><Relationship Id="rId1" Type="http://schemas.microsoft.com/office/2011/relationships/chartStyle" Target="style5.xml"/><Relationship Id="rId2" Type="http://schemas.microsoft.com/office/2011/relationships/chartColorStyle" Target="colors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4" Type="http://schemas.openxmlformats.org/officeDocument/2006/relationships/chartUserShapes" Target="../drawings/drawing3.xml"/><Relationship Id="rId1" Type="http://schemas.microsoft.com/office/2011/relationships/chartStyle" Target="style6.xml"/><Relationship Id="rId2" Type="http://schemas.microsoft.com/office/2011/relationships/chartColorStyle" Target="colors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HDD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Partitions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196-4666-AF73-56C117DD6114}"/>
              </c:ext>
            </c:extLst>
          </c:dPt>
          <c:cat>
            <c:strRef>
              <c:f>Sheet1!$A$2</c:f>
              <c:strCache>
                <c:ptCount val="1"/>
                <c:pt idx="0">
                  <c:v>Windows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6D4-49CD-A6A7-291FD7AF0D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HDD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Partitions</c:v>
                </c:pt>
              </c:strCache>
            </c:strRef>
          </c:tx>
          <c:dPt>
            <c:idx val="0"/>
            <c:bubble3D val="0"/>
            <c:explosion val="5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FD56-47F9-9BD0-1B7299FFF9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498-44A4-BAD6-989786E7E6CC}"/>
              </c:ext>
            </c:extLst>
          </c:dPt>
          <c:cat>
            <c:strRef>
              <c:f>Sheet1!$A$2:$A$3</c:f>
              <c:strCache>
                <c:ptCount val="2"/>
                <c:pt idx="0">
                  <c:v>Windows</c:v>
                </c:pt>
                <c:pt idx="1">
                  <c:v>Microsoft Reserved Partition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1.0</c:v>
                </c:pt>
                <c:pt idx="1">
                  <c:v>0.02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6D4-49CD-A6A7-291FD7AF0D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HDD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Partitions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781-4F65-A356-91EE1D3482D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781-4F65-A356-91EE1D3482D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781-4F65-A356-91EE1D3482DA}"/>
              </c:ext>
            </c:extLst>
          </c:dPt>
          <c:cat>
            <c:strRef>
              <c:f>Sheet1!$A$2:$A$4</c:f>
              <c:strCache>
                <c:ptCount val="3"/>
                <c:pt idx="0">
                  <c:v>Windows</c:v>
                </c:pt>
                <c:pt idx="1">
                  <c:v>Microsoft Reserved Partition</c:v>
                </c:pt>
                <c:pt idx="2">
                  <c:v>Διανομή Linux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</c:v>
                </c:pt>
                <c:pt idx="1">
                  <c:v>0.02</c:v>
                </c:pt>
                <c:pt idx="2">
                  <c:v>0.48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6D4-49CD-A6A7-291FD7AF0D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9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HDD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Partitions</c:v>
                </c:pt>
              </c:strCache>
            </c:strRef>
          </c:tx>
          <c:explosion val="5"/>
          <c:dPt>
            <c:idx val="0"/>
            <c:bubble3D val="0"/>
            <c:explosion val="1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8603-444D-81A2-51052061BCC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0DF-4920-8944-F99854AA93E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0DF-4920-8944-F99854AA93E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0DF-4920-8944-F99854AA93E9}"/>
              </c:ext>
            </c:extLst>
          </c:dPt>
          <c:cat>
            <c:strRef>
              <c:f>Sheet1!$A$2:$A$5</c:f>
              <c:strCache>
                <c:ptCount val="4"/>
                <c:pt idx="0">
                  <c:v>Windows</c:v>
                </c:pt>
                <c:pt idx="1">
                  <c:v>/</c:v>
                </c:pt>
                <c:pt idx="2">
                  <c:v>/home</c:v>
                </c:pt>
                <c:pt idx="3">
                  <c:v>swap area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</c:v>
                </c:pt>
                <c:pt idx="1">
                  <c:v>0.15</c:v>
                </c:pt>
                <c:pt idx="2">
                  <c:v>0.31</c:v>
                </c:pt>
                <c:pt idx="3">
                  <c:v>0.04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6D4-49CD-A6A7-291FD7AF0D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9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HDD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Partitions</c:v>
                </c:pt>
              </c:strCache>
            </c:strRef>
          </c:tx>
          <c:explosion val="5"/>
          <c:dPt>
            <c:idx val="0"/>
            <c:bubble3D val="0"/>
            <c:explosion val="1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8603-444D-81A2-51052061BCC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210-4E8F-9D30-B4B9BCFF383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C210-4E8F-9D30-B4B9BCFF383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C210-4E8F-9D30-B4B9BCFF3835}"/>
              </c:ext>
            </c:extLst>
          </c:dPt>
          <c:cat>
            <c:strRef>
              <c:f>Sheet1!$A$2:$A$5</c:f>
              <c:strCache>
                <c:ptCount val="4"/>
                <c:pt idx="0">
                  <c:v>Windows</c:v>
                </c:pt>
                <c:pt idx="1">
                  <c:v>/</c:v>
                </c:pt>
                <c:pt idx="2">
                  <c:v>/home</c:v>
                </c:pt>
                <c:pt idx="3">
                  <c:v>swap area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</c:v>
                </c:pt>
                <c:pt idx="1">
                  <c:v>0.15</c:v>
                </c:pt>
                <c:pt idx="2">
                  <c:v>0.31</c:v>
                </c:pt>
                <c:pt idx="3">
                  <c:v>0.04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6D4-49CD-A6A7-291FD7AF0D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9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HDD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Partitions</c:v>
                </c:pt>
              </c:strCache>
            </c:strRef>
          </c:tx>
          <c:explosion val="5"/>
          <c:dPt>
            <c:idx val="0"/>
            <c:bubble3D val="0"/>
            <c:explosion val="1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8603-444D-81A2-51052061BCC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DEA-42A2-84A4-419A50CDADA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DEA-42A2-84A4-419A50CDADA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BDEA-42A2-84A4-419A50CDADA9}"/>
              </c:ext>
            </c:extLst>
          </c:dPt>
          <c:cat>
            <c:strRef>
              <c:f>Sheet1!$A$2:$A$5</c:f>
              <c:strCache>
                <c:ptCount val="4"/>
                <c:pt idx="0">
                  <c:v>Windows</c:v>
                </c:pt>
                <c:pt idx="1">
                  <c:v>/</c:v>
                </c:pt>
                <c:pt idx="2">
                  <c:v>/home</c:v>
                </c:pt>
                <c:pt idx="3">
                  <c:v>swap area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</c:v>
                </c:pt>
                <c:pt idx="1">
                  <c:v>0.15</c:v>
                </c:pt>
                <c:pt idx="2">
                  <c:v>0.31</c:v>
                </c:pt>
                <c:pt idx="3">
                  <c:v>0.04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6D4-49CD-A6A7-291FD7AF0D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9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0.6506</cdr:x>
      <cdr:y>0.4298</cdr:y>
    </cdr:from>
    <cdr:to>
      <cdr:x>0.75903</cdr:x>
      <cdr:y>0.54155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xmlns="" id="{1D118D70-36BB-4872-930E-56BDB41D56DD}"/>
            </a:ext>
          </a:extLst>
        </cdr:cNvPr>
        <cdr:cNvCxnSpPr/>
      </cdr:nvCxnSpPr>
      <cdr:spPr>
        <a:xfrm xmlns:a="http://schemas.openxmlformats.org/drawingml/2006/main" flipH="1">
          <a:off x="5603166" y="1459149"/>
          <a:ext cx="933857" cy="379379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accent3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0.76807</cdr:x>
      <cdr:y>0.38659</cdr:y>
    </cdr:from>
    <cdr:to>
      <cdr:x>0.90474</cdr:x>
      <cdr:y>0.52126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xmlns="" id="{E4BFCB93-79E4-4246-8FAB-98CC111E7977}"/>
            </a:ext>
          </a:extLst>
        </cdr:cNvPr>
        <cdr:cNvSpPr txBox="1"/>
      </cdr:nvSpPr>
      <cdr:spPr>
        <a:xfrm xmlns:a="http://schemas.openxmlformats.org/drawingml/2006/main">
          <a:off x="6614843" y="1312455"/>
          <a:ext cx="1177047" cy="457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dirty="0"/>
            <a:t>/home</a:t>
          </a:r>
        </a:p>
      </cdr:txBody>
    </cdr:sp>
  </cdr:relSizeAnchor>
  <cdr:relSizeAnchor xmlns:cdr="http://schemas.openxmlformats.org/drawingml/2006/chartDrawing">
    <cdr:from>
      <cdr:x>0.53426</cdr:x>
      <cdr:y>0.8707</cdr:y>
    </cdr:from>
    <cdr:to>
      <cdr:x>0.66528</cdr:x>
      <cdr:y>0.8707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xmlns="" id="{0152DC3E-7409-4217-9997-74C39709BE22}"/>
            </a:ext>
          </a:extLst>
        </cdr:cNvPr>
        <cdr:cNvCxnSpPr/>
      </cdr:nvCxnSpPr>
      <cdr:spPr>
        <a:xfrm xmlns:a="http://schemas.openxmlformats.org/drawingml/2006/main" flipH="1">
          <a:off x="4601217" y="2955969"/>
          <a:ext cx="1128409" cy="0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5"/>
        </a:lnRef>
        <a:fillRef xmlns:a="http://schemas.openxmlformats.org/drawingml/2006/main" idx="0">
          <a:schemeClr val="accent5"/>
        </a:fillRef>
        <a:effectRef xmlns:a="http://schemas.openxmlformats.org/drawingml/2006/main" idx="0">
          <a:schemeClr val="accent5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0.67799</cdr:x>
      <cdr:y>0.81625</cdr:y>
    </cdr:from>
    <cdr:to>
      <cdr:x>0.85815</cdr:x>
      <cdr:y>0.9366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xmlns="" id="{4C65ACEA-E4EF-4E5C-9DC5-49513BB004CD}"/>
            </a:ext>
          </a:extLst>
        </cdr:cNvPr>
        <cdr:cNvSpPr txBox="1"/>
      </cdr:nvSpPr>
      <cdr:spPr>
        <a:xfrm xmlns:a="http://schemas.openxmlformats.org/drawingml/2006/main">
          <a:off x="5839062" y="2771144"/>
          <a:ext cx="1551561" cy="4085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dirty="0"/>
            <a:t>Swap area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0.76807</cdr:x>
      <cdr:y>0.38659</cdr:y>
    </cdr:from>
    <cdr:to>
      <cdr:x>0.90474</cdr:x>
      <cdr:y>0.52126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xmlns="" id="{E4BFCB93-79E4-4246-8FAB-98CC111E7977}"/>
            </a:ext>
          </a:extLst>
        </cdr:cNvPr>
        <cdr:cNvSpPr txBox="1"/>
      </cdr:nvSpPr>
      <cdr:spPr>
        <a:xfrm xmlns:a="http://schemas.openxmlformats.org/drawingml/2006/main">
          <a:off x="6614843" y="1312455"/>
          <a:ext cx="1177047" cy="457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600" dirty="0"/>
        </a:p>
      </cdr:txBody>
    </cdr:sp>
  </cdr:relSizeAnchor>
  <cdr:relSizeAnchor xmlns:cdr="http://schemas.openxmlformats.org/drawingml/2006/chartDrawing">
    <cdr:from>
      <cdr:x>0.67799</cdr:x>
      <cdr:y>0.81625</cdr:y>
    </cdr:from>
    <cdr:to>
      <cdr:x>0.85815</cdr:x>
      <cdr:y>0.9366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xmlns="" id="{4C65ACEA-E4EF-4E5C-9DC5-49513BB004CD}"/>
            </a:ext>
          </a:extLst>
        </cdr:cNvPr>
        <cdr:cNvSpPr txBox="1"/>
      </cdr:nvSpPr>
      <cdr:spPr>
        <a:xfrm xmlns:a="http://schemas.openxmlformats.org/drawingml/2006/main">
          <a:off x="5839062" y="2771144"/>
          <a:ext cx="1551561" cy="4085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6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0.76807</cdr:x>
      <cdr:y>0.38659</cdr:y>
    </cdr:from>
    <cdr:to>
      <cdr:x>0.90474</cdr:x>
      <cdr:y>0.52126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xmlns="" id="{E4BFCB93-79E4-4246-8FAB-98CC111E7977}"/>
            </a:ext>
          </a:extLst>
        </cdr:cNvPr>
        <cdr:cNvSpPr txBox="1"/>
      </cdr:nvSpPr>
      <cdr:spPr>
        <a:xfrm xmlns:a="http://schemas.openxmlformats.org/drawingml/2006/main">
          <a:off x="6614843" y="1312455"/>
          <a:ext cx="1177047" cy="457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600" dirty="0"/>
        </a:p>
      </cdr:txBody>
    </cdr:sp>
  </cdr:relSizeAnchor>
  <cdr:relSizeAnchor xmlns:cdr="http://schemas.openxmlformats.org/drawingml/2006/chartDrawing">
    <cdr:from>
      <cdr:x>0.67799</cdr:x>
      <cdr:y>0.81625</cdr:y>
    </cdr:from>
    <cdr:to>
      <cdr:x>0.85815</cdr:x>
      <cdr:y>0.9366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xmlns="" id="{4C65ACEA-E4EF-4E5C-9DC5-49513BB004CD}"/>
            </a:ext>
          </a:extLst>
        </cdr:cNvPr>
        <cdr:cNvSpPr txBox="1"/>
      </cdr:nvSpPr>
      <cdr:spPr>
        <a:xfrm xmlns:a="http://schemas.openxmlformats.org/drawingml/2006/main">
          <a:off x="5839062" y="2771144"/>
          <a:ext cx="1551561" cy="4085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6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9A3335-6331-4872-A8B7-ECD55539F4D0}" type="datetimeFigureOut">
              <a:rPr lang="en-US" smtClean="0"/>
              <a:pPr/>
              <a:t>10/17/17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080" y="483995"/>
            <a:ext cx="6611111" cy="256032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Ubuntu" panose="020B0504030602030204" pitchFamily="34" charset="0"/>
              </a:rPr>
              <a:t>Linux: </a:t>
            </a:r>
            <a:r>
              <a:rPr lang="el-GR" sz="4400" dirty="0">
                <a:latin typeface="Ubuntu" panose="020B0504030602030204" pitchFamily="34" charset="0"/>
              </a:rPr>
              <a:t>Πως δουλεύει;</a:t>
            </a:r>
            <a:endParaRPr lang="en-US" sz="4400" dirty="0">
              <a:latin typeface="Ubuntu" panose="020B0504030602030204" pitchFamily="34" charset="0"/>
            </a:endParaRPr>
          </a:p>
        </p:txBody>
      </p:sp>
      <p:pic>
        <p:nvPicPr>
          <p:cNvPr id="5" name="Picture Placeholder 4" descr="City street with motion blur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8BE7C11-9FEB-497F-AB64-A23C0BA56279}"/>
              </a:ext>
            </a:extLst>
          </p:cNvPr>
          <p:cNvSpPr txBox="1"/>
          <p:nvPr/>
        </p:nvSpPr>
        <p:spPr>
          <a:xfrm>
            <a:off x="259080" y="4046974"/>
            <a:ext cx="5675376" cy="369332"/>
          </a:xfrm>
          <a:custGeom>
            <a:avLst/>
            <a:gdLst>
              <a:gd name="connsiteX0" fmla="*/ 0 w 5650992"/>
              <a:gd name="connsiteY0" fmla="*/ 0 h 369332"/>
              <a:gd name="connsiteX1" fmla="*/ 5650992 w 5650992"/>
              <a:gd name="connsiteY1" fmla="*/ 0 h 369332"/>
              <a:gd name="connsiteX2" fmla="*/ 5650992 w 5650992"/>
              <a:gd name="connsiteY2" fmla="*/ 369332 h 369332"/>
              <a:gd name="connsiteX3" fmla="*/ 0 w 5650992"/>
              <a:gd name="connsiteY3" fmla="*/ 369332 h 369332"/>
              <a:gd name="connsiteX4" fmla="*/ 0 w 5650992"/>
              <a:gd name="connsiteY4" fmla="*/ 0 h 369332"/>
              <a:gd name="connsiteX0" fmla="*/ 0 w 5657088"/>
              <a:gd name="connsiteY0" fmla="*/ 0 h 2667524"/>
              <a:gd name="connsiteX1" fmla="*/ 5650992 w 5657088"/>
              <a:gd name="connsiteY1" fmla="*/ 0 h 2667524"/>
              <a:gd name="connsiteX2" fmla="*/ 5657088 w 5657088"/>
              <a:gd name="connsiteY2" fmla="*/ 2667524 h 2667524"/>
              <a:gd name="connsiteX3" fmla="*/ 0 w 5657088"/>
              <a:gd name="connsiteY3" fmla="*/ 369332 h 2667524"/>
              <a:gd name="connsiteX4" fmla="*/ 0 w 5657088"/>
              <a:gd name="connsiteY4" fmla="*/ 0 h 2667524"/>
              <a:gd name="connsiteX0" fmla="*/ 18288 w 5675376"/>
              <a:gd name="connsiteY0" fmla="*/ 0 h 2667524"/>
              <a:gd name="connsiteX1" fmla="*/ 5669280 w 5675376"/>
              <a:gd name="connsiteY1" fmla="*/ 0 h 2667524"/>
              <a:gd name="connsiteX2" fmla="*/ 5675376 w 5675376"/>
              <a:gd name="connsiteY2" fmla="*/ 2667524 h 2667524"/>
              <a:gd name="connsiteX3" fmla="*/ 0 w 5675376"/>
              <a:gd name="connsiteY3" fmla="*/ 2667524 h 2667524"/>
              <a:gd name="connsiteX4" fmla="*/ 18288 w 5675376"/>
              <a:gd name="connsiteY4" fmla="*/ 0 h 266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5376" h="2667524">
                <a:moveTo>
                  <a:pt x="18288" y="0"/>
                </a:moveTo>
                <a:lnTo>
                  <a:pt x="5669280" y="0"/>
                </a:lnTo>
                <a:lnTo>
                  <a:pt x="5675376" y="2667524"/>
                </a:lnTo>
                <a:lnTo>
                  <a:pt x="0" y="2667524"/>
                </a:lnTo>
                <a:lnTo>
                  <a:pt x="18288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sls.unipi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:~$</a:t>
            </a:r>
            <a:r>
              <a:rPr lang="en-US" dirty="0"/>
              <a:t> </a:t>
            </a:r>
            <a:r>
              <a:rPr lang="en-US" dirty="0" err="1">
                <a:solidFill>
                  <a:schemeClr val="tx2"/>
                </a:solidFill>
              </a:rPr>
              <a:t>whoami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092E623-81D7-4E81-8355-6CC64054F02E}"/>
              </a:ext>
            </a:extLst>
          </p:cNvPr>
          <p:cNvSpPr txBox="1"/>
          <p:nvPr/>
        </p:nvSpPr>
        <p:spPr>
          <a:xfrm>
            <a:off x="259080" y="4434840"/>
            <a:ext cx="572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Κυριάκος Γιαννάκης </a:t>
            </a:r>
            <a:r>
              <a:rPr lang="en-US" dirty="0"/>
              <a:t>| </a:t>
            </a:r>
            <a:r>
              <a:rPr lang="el-GR" dirty="0"/>
              <a:t>4</a:t>
            </a:r>
            <a:r>
              <a:rPr lang="el-GR" baseline="30000" dirty="0"/>
              <a:t>ο</a:t>
            </a:r>
            <a:r>
              <a:rPr lang="el-GR" dirty="0"/>
              <a:t> </a:t>
            </a:r>
            <a:r>
              <a:rPr lang="el-GR"/>
              <a:t>Έτος Πληροφορική </a:t>
            </a:r>
            <a:r>
              <a:rPr lang="el-GR" dirty="0"/>
              <a:t>Πα.Πει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5420BC1-9E6C-435A-8043-3AEBD591E234}"/>
              </a:ext>
            </a:extLst>
          </p:cNvPr>
          <p:cNvSpPr txBox="1"/>
          <p:nvPr/>
        </p:nvSpPr>
        <p:spPr>
          <a:xfrm>
            <a:off x="820615" y="4983480"/>
            <a:ext cx="598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 in/kgiannakis/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651BF83-040E-4164-9D10-C0EB4C19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87" y="4983480"/>
            <a:ext cx="405228" cy="405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8CE95FA-F8A3-432B-9DCB-D544A9B4A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87" y="5609438"/>
            <a:ext cx="406399" cy="4063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0A3579A-39A6-4ED6-835A-FD51C276E173}"/>
              </a:ext>
            </a:extLst>
          </p:cNvPr>
          <p:cNvSpPr txBox="1"/>
          <p:nvPr/>
        </p:nvSpPr>
        <p:spPr>
          <a:xfrm>
            <a:off x="820615" y="5627971"/>
            <a:ext cx="598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kerk12</a:t>
            </a: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0A740F-5067-4693-B587-022DB416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Εκτός όμως από πολλές διανομές υπάρχουν και...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9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B2BB67-6704-4E30-BA1E-2A29A812F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4000" dirty="0"/>
              <a:t>Πολλαπλά Γραφικά Περιβάλλοντα!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138364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12471-270B-4D2A-A86C-A108FD04F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Cinnamon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DE066D-2789-4C33-89B8-D460C13B2FE4}"/>
              </a:ext>
            </a:extLst>
          </p:cNvPr>
          <p:cNvSpPr txBox="1"/>
          <p:nvPr/>
        </p:nvSpPr>
        <p:spPr>
          <a:xfrm>
            <a:off x="770964" y="6172200"/>
            <a:ext cx="10578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Πολύ φιλικό προς νέους χρήστες, παρόμοιο με το γρ. περιβάλλον του </a:t>
            </a:r>
            <a:r>
              <a:rPr lang="en-US" dirty="0"/>
              <a:t>Windows</a:t>
            </a:r>
            <a:r>
              <a:rPr lang="el-GR" dirty="0"/>
              <a:t>.</a:t>
            </a:r>
            <a:endParaRPr lang="en-US" dirty="0"/>
          </a:p>
          <a:p>
            <a:pPr algn="ctr"/>
            <a:r>
              <a:rPr lang="en-US" dirty="0"/>
              <a:t>Default Desktop Environment </a:t>
            </a:r>
            <a:r>
              <a:rPr lang="el-GR" dirty="0"/>
              <a:t>στα </a:t>
            </a:r>
            <a:r>
              <a:rPr lang="en-US" dirty="0">
                <a:solidFill>
                  <a:srgbClr val="92D050"/>
                </a:solidFill>
              </a:rPr>
              <a:t>Linux Mint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5F10FF57-58A7-40F1-B3B6-62172EFFC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788" y="1529603"/>
            <a:ext cx="7428155" cy="4642597"/>
          </a:xfrm>
        </p:spPr>
      </p:pic>
    </p:spTree>
    <p:extLst>
      <p:ext uri="{BB962C8B-B14F-4D97-AF65-F5344CB8AC3E}">
        <p14:creationId xmlns:p14="http://schemas.microsoft.com/office/powerpoint/2010/main" val="257841811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12471-270B-4D2A-A86C-A108FD04F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DE066D-2789-4C33-89B8-D460C13B2FE4}"/>
              </a:ext>
            </a:extLst>
          </p:cNvPr>
          <p:cNvSpPr txBox="1"/>
          <p:nvPr/>
        </p:nvSpPr>
        <p:spPr>
          <a:xfrm>
            <a:off x="770964" y="6172200"/>
            <a:ext cx="10578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Μοντέρνο, με εξαιρετικό </a:t>
            </a:r>
            <a:r>
              <a:rPr lang="en-US" dirty="0"/>
              <a:t>integration </a:t>
            </a:r>
            <a:r>
              <a:rPr lang="el-GR" dirty="0"/>
              <a:t>για μουσική/βίντεο/φωτογραφίες.</a:t>
            </a:r>
          </a:p>
          <a:p>
            <a:pPr algn="ctr"/>
            <a:r>
              <a:rPr lang="en-US" dirty="0"/>
              <a:t>Default Desktop Environment </a:t>
            </a:r>
            <a:r>
              <a:rPr lang="el-GR" dirty="0"/>
              <a:t>στα </a:t>
            </a:r>
            <a:r>
              <a:rPr lang="en-US" dirty="0">
                <a:solidFill>
                  <a:schemeClr val="accent2"/>
                </a:solidFill>
              </a:rPr>
              <a:t>Ubuntu</a:t>
            </a:r>
            <a:r>
              <a:rPr lang="en-US" dirty="0"/>
              <a:t>, </a:t>
            </a:r>
            <a:r>
              <a:rPr lang="el-GR" dirty="0"/>
              <a:t>μέχρι την έκδοση 17.04.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23098473-0094-4F21-B97A-EA630C469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749" y="1595718"/>
            <a:ext cx="7322371" cy="4576482"/>
          </a:xfrm>
        </p:spPr>
      </p:pic>
    </p:spTree>
    <p:extLst>
      <p:ext uri="{BB962C8B-B14F-4D97-AF65-F5344CB8AC3E}">
        <p14:creationId xmlns:p14="http://schemas.microsoft.com/office/powerpoint/2010/main" val="377647117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12471-270B-4D2A-A86C-A108FD04F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GNOME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9FEC602-FE01-4D3F-B8FD-600458FEB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269" y="1555931"/>
            <a:ext cx="8210708" cy="46162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DE066D-2789-4C33-89B8-D460C13B2FE4}"/>
              </a:ext>
            </a:extLst>
          </p:cNvPr>
          <p:cNvSpPr txBox="1"/>
          <p:nvPr/>
        </p:nvSpPr>
        <p:spPr>
          <a:xfrm>
            <a:off x="770964" y="6172200"/>
            <a:ext cx="10578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/>
              <a:t>Μινιμαλιστικό, νέο, απλό στην χρήση και αξιόπιστο! Εξαιρετική υποστήριξη για οθόνες αφής.</a:t>
            </a:r>
            <a:endParaRPr lang="en-US" sz="1600" dirty="0"/>
          </a:p>
          <a:p>
            <a:pPr algn="ctr"/>
            <a:r>
              <a:rPr lang="en-US" sz="1600" dirty="0"/>
              <a:t>Default Desktop Environment </a:t>
            </a:r>
            <a:r>
              <a:rPr lang="el-GR" sz="1600" dirty="0"/>
              <a:t>σε πολλές διανομές</a:t>
            </a:r>
            <a:r>
              <a:rPr lang="en-US" sz="1600" dirty="0"/>
              <a:t>, </a:t>
            </a:r>
            <a:r>
              <a:rPr lang="el-GR" sz="1600" dirty="0"/>
              <a:t>καθώς επίσης και στην </a:t>
            </a:r>
            <a:r>
              <a:rPr lang="en-US" sz="1600" dirty="0">
                <a:solidFill>
                  <a:schemeClr val="accent2"/>
                </a:solidFill>
              </a:rPr>
              <a:t>Ubuntu</a:t>
            </a:r>
            <a:r>
              <a:rPr lang="el-GR" sz="1600" dirty="0"/>
              <a:t>, από την έκδοση 17.10.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8677098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12471-270B-4D2A-A86C-A108FD04F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DE066D-2789-4C33-89B8-D460C13B2FE4}"/>
              </a:ext>
            </a:extLst>
          </p:cNvPr>
          <p:cNvSpPr txBox="1"/>
          <p:nvPr/>
        </p:nvSpPr>
        <p:spPr>
          <a:xfrm>
            <a:off x="770964" y="6172200"/>
            <a:ext cx="10578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Εξαιρετικά </a:t>
            </a:r>
            <a:r>
              <a:rPr lang="en-US" dirty="0"/>
              <a:t>customizable, </a:t>
            </a:r>
            <a:r>
              <a:rPr lang="el-GR" dirty="0"/>
              <a:t>με</a:t>
            </a:r>
            <a:r>
              <a:rPr lang="en-US" dirty="0"/>
              <a:t> </a:t>
            </a:r>
            <a:r>
              <a:rPr lang="el-GR" dirty="0"/>
              <a:t>παρόμοια (σχετικά) εμφάνιση με το γραφικό περιβάλλον των </a:t>
            </a:r>
            <a:r>
              <a:rPr lang="en-US" dirty="0"/>
              <a:t>Windows.</a:t>
            </a:r>
            <a:endParaRPr lang="el-GR" dirty="0"/>
          </a:p>
          <a:p>
            <a:pPr algn="ctr"/>
            <a:r>
              <a:rPr lang="en-US" dirty="0"/>
              <a:t>Default Desktop Environment </a:t>
            </a:r>
            <a:r>
              <a:rPr lang="el-GR" dirty="0"/>
              <a:t>στα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Kubuntu</a:t>
            </a:r>
            <a:r>
              <a:rPr lang="en-US" dirty="0"/>
              <a:t>, </a:t>
            </a:r>
            <a:r>
              <a:rPr lang="en-US" dirty="0" err="1">
                <a:solidFill>
                  <a:srgbClr val="92D050"/>
                </a:solidFill>
              </a:rPr>
              <a:t>OpenSuse</a:t>
            </a:r>
            <a:r>
              <a:rPr lang="en-US" dirty="0"/>
              <a:t>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9022E850-A71B-43C3-B986-12D7AAC9F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858" y="1540270"/>
            <a:ext cx="8238564" cy="4631930"/>
          </a:xfrm>
        </p:spPr>
      </p:pic>
    </p:spTree>
    <p:extLst>
      <p:ext uri="{BB962C8B-B14F-4D97-AF65-F5344CB8AC3E}">
        <p14:creationId xmlns:p14="http://schemas.microsoft.com/office/powerpoint/2010/main" val="2889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12471-270B-4D2A-A86C-A108FD04F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Pantheon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DE066D-2789-4C33-89B8-D460C13B2FE4}"/>
              </a:ext>
            </a:extLst>
          </p:cNvPr>
          <p:cNvSpPr txBox="1"/>
          <p:nvPr/>
        </p:nvSpPr>
        <p:spPr>
          <a:xfrm>
            <a:off x="770964" y="6172200"/>
            <a:ext cx="10578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Νέο γραφικό περιβάλλον, στοχευμένο στην απλότητα και στις</a:t>
            </a:r>
            <a:r>
              <a:rPr lang="en-US" dirty="0"/>
              <a:t> Stylistically Unified </a:t>
            </a:r>
            <a:r>
              <a:rPr lang="el-GR" dirty="0"/>
              <a:t>εφαρμογές. </a:t>
            </a:r>
            <a:endParaRPr lang="en-US" dirty="0"/>
          </a:p>
          <a:p>
            <a:pPr algn="ctr"/>
            <a:r>
              <a:rPr lang="en-US" dirty="0"/>
              <a:t>Default Desktop Environment </a:t>
            </a:r>
            <a:r>
              <a:rPr lang="el-GR" dirty="0"/>
              <a:t>στα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Elementary OS.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E38573ED-72B1-4B84-97A5-04366EF16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570" y="1828800"/>
            <a:ext cx="6964860" cy="4343400"/>
          </a:xfrm>
        </p:spPr>
      </p:pic>
    </p:spTree>
    <p:extLst>
      <p:ext uri="{BB962C8B-B14F-4D97-AF65-F5344CB8AC3E}">
        <p14:creationId xmlns:p14="http://schemas.microsoft.com/office/powerpoint/2010/main" val="1233381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12471-270B-4D2A-A86C-A108FD04F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xfce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DE066D-2789-4C33-89B8-D460C13B2FE4}"/>
              </a:ext>
            </a:extLst>
          </p:cNvPr>
          <p:cNvSpPr txBox="1"/>
          <p:nvPr/>
        </p:nvSpPr>
        <p:spPr>
          <a:xfrm>
            <a:off x="770964" y="6172200"/>
            <a:ext cx="10578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Ελαφρύ γραφικό περιβάλλον, ιδανικό για παλιό </a:t>
            </a:r>
            <a:r>
              <a:rPr lang="en-US" dirty="0"/>
              <a:t>Hardware.</a:t>
            </a:r>
            <a:endParaRPr lang="el-GR" dirty="0"/>
          </a:p>
          <a:p>
            <a:pPr algn="ctr"/>
            <a:r>
              <a:rPr lang="en-US" dirty="0"/>
              <a:t>Default Desktop Environment </a:t>
            </a:r>
            <a:r>
              <a:rPr lang="el-GR" dirty="0"/>
              <a:t>στα </a:t>
            </a:r>
            <a:r>
              <a:rPr lang="en-US" dirty="0" err="1">
                <a:solidFill>
                  <a:srgbClr val="0070C0"/>
                </a:solidFill>
              </a:rPr>
              <a:t>xubuntu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Ubuntu Studio</a:t>
            </a:r>
            <a:r>
              <a:rPr lang="en-US" dirty="0"/>
              <a:t>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5CE8287F-239D-4A65-9A6F-694871902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200" y="1828800"/>
            <a:ext cx="7721600" cy="4343400"/>
          </a:xfrm>
        </p:spPr>
      </p:pic>
    </p:spTree>
    <p:extLst>
      <p:ext uri="{BB962C8B-B14F-4D97-AF65-F5344CB8AC3E}">
        <p14:creationId xmlns:p14="http://schemas.microsoft.com/office/powerpoint/2010/main" val="2741941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6E01D8-724C-46F8-A6AD-E7DBEAA2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διάταξη του συστήματος αρχείων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BD0A8D3-8205-499D-9FA1-EF0144BB57F5}"/>
              </a:ext>
            </a:extLst>
          </p:cNvPr>
          <p:cNvSpPr txBox="1"/>
          <p:nvPr/>
        </p:nvSpPr>
        <p:spPr>
          <a:xfrm>
            <a:off x="609600" y="206188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65CEDB6-2A48-4531-A8FB-5744A088CC7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952500" y="2431214"/>
            <a:ext cx="0" cy="1409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001D180-12FA-4E93-9050-E16B7482E2F4}"/>
              </a:ext>
            </a:extLst>
          </p:cNvPr>
          <p:cNvSpPr txBox="1"/>
          <p:nvPr/>
        </p:nvSpPr>
        <p:spPr>
          <a:xfrm>
            <a:off x="1228163" y="2652486"/>
            <a:ext cx="166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53AC6A4-5621-4004-A707-06889B92412C}"/>
              </a:ext>
            </a:extLst>
          </p:cNvPr>
          <p:cNvSpPr txBox="1"/>
          <p:nvPr/>
        </p:nvSpPr>
        <p:spPr>
          <a:xfrm>
            <a:off x="1228164" y="3154510"/>
            <a:ext cx="166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1B74454-31FD-476D-8104-77F51BFF0592}"/>
              </a:ext>
            </a:extLst>
          </p:cNvPr>
          <p:cNvSpPr txBox="1"/>
          <p:nvPr/>
        </p:nvSpPr>
        <p:spPr>
          <a:xfrm>
            <a:off x="1228164" y="3656534"/>
            <a:ext cx="166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092BEED-75AD-46F6-A0B3-B55E2D35BB57}"/>
              </a:ext>
            </a:extLst>
          </p:cNvPr>
          <p:cNvCxnSpPr>
            <a:stCxn id="9" idx="1"/>
          </p:cNvCxnSpPr>
          <p:nvPr/>
        </p:nvCxnSpPr>
        <p:spPr>
          <a:xfrm flipH="1">
            <a:off x="952500" y="3841200"/>
            <a:ext cx="275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B4881E83-3BF2-444A-93FF-179AFBF4F37E}"/>
              </a:ext>
            </a:extLst>
          </p:cNvPr>
          <p:cNvCxnSpPr>
            <a:stCxn id="8" idx="1"/>
          </p:cNvCxnSpPr>
          <p:nvPr/>
        </p:nvCxnSpPr>
        <p:spPr>
          <a:xfrm flipH="1">
            <a:off x="952500" y="3339176"/>
            <a:ext cx="275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92E14C95-7576-4389-A4E2-DB09EB0A8BB2}"/>
              </a:ext>
            </a:extLst>
          </p:cNvPr>
          <p:cNvCxnSpPr>
            <a:stCxn id="7" idx="1"/>
          </p:cNvCxnSpPr>
          <p:nvPr/>
        </p:nvCxnSpPr>
        <p:spPr>
          <a:xfrm flipH="1">
            <a:off x="952500" y="2837152"/>
            <a:ext cx="2756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4B88C9D-6F44-4724-A368-0ED071E22027}"/>
              </a:ext>
            </a:extLst>
          </p:cNvPr>
          <p:cNvSpPr txBox="1"/>
          <p:nvPr/>
        </p:nvSpPr>
        <p:spPr>
          <a:xfrm>
            <a:off x="295835" y="1655943"/>
            <a:ext cx="3711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>
                <a:solidFill>
                  <a:schemeClr val="accent1"/>
                </a:solidFill>
              </a:rPr>
              <a:t>Στα </a:t>
            </a:r>
            <a:r>
              <a:rPr lang="en-US" sz="2000" dirty="0">
                <a:solidFill>
                  <a:schemeClr val="accent1"/>
                </a:solidFill>
              </a:rPr>
              <a:t>Windows: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9A2B93F2-9C17-4EA8-9974-3491779F346F}"/>
              </a:ext>
            </a:extLst>
          </p:cNvPr>
          <p:cNvCxnSpPr/>
          <p:nvPr/>
        </p:nvCxnSpPr>
        <p:spPr>
          <a:xfrm>
            <a:off x="5737412" y="1524000"/>
            <a:ext cx="0" cy="5262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221BF866-12F4-40AD-B1D1-9C729DEE7294}"/>
              </a:ext>
            </a:extLst>
          </p:cNvPr>
          <p:cNvCxnSpPr>
            <a:cxnSpLocks/>
          </p:cNvCxnSpPr>
          <p:nvPr/>
        </p:nvCxnSpPr>
        <p:spPr>
          <a:xfrm>
            <a:off x="6093760" y="2032883"/>
            <a:ext cx="0" cy="4609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6FC3491-3DCE-457C-87E0-1A4A82C4D630}"/>
              </a:ext>
            </a:extLst>
          </p:cNvPr>
          <p:cNvSpPr txBox="1"/>
          <p:nvPr/>
        </p:nvSpPr>
        <p:spPr>
          <a:xfrm>
            <a:off x="5927914" y="1657722"/>
            <a:ext cx="101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/(Root)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C9928F8-0769-4E5A-8F59-4E157BD32493}"/>
              </a:ext>
            </a:extLst>
          </p:cNvPr>
          <p:cNvSpPr txBox="1"/>
          <p:nvPr/>
        </p:nvSpPr>
        <p:spPr>
          <a:xfrm>
            <a:off x="6297706" y="2008405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/bin -&gt;</a:t>
            </a:r>
            <a:r>
              <a:rPr lang="en-US" sz="1200" dirty="0"/>
              <a:t> Contains Ready to Run Programs (executables)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CC6FD62-3A96-46A1-B1E6-6F4672F492FF}"/>
              </a:ext>
            </a:extLst>
          </p:cNvPr>
          <p:cNvSpPr txBox="1"/>
          <p:nvPr/>
        </p:nvSpPr>
        <p:spPr>
          <a:xfrm>
            <a:off x="6297706" y="2744978"/>
            <a:ext cx="443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/dev -&gt; Devices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8CAE679-0DE9-4ECD-A502-F19890AD6D81}"/>
              </a:ext>
            </a:extLst>
          </p:cNvPr>
          <p:cNvSpPr txBox="1"/>
          <p:nvPr/>
        </p:nvSpPr>
        <p:spPr>
          <a:xfrm>
            <a:off x="6259608" y="3113244"/>
            <a:ext cx="447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 -&gt; Core system configuration 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2683E74-27B4-4519-9617-27013BC74C22}"/>
              </a:ext>
            </a:extLst>
          </p:cNvPr>
          <p:cNvSpPr txBox="1"/>
          <p:nvPr/>
        </p:nvSpPr>
        <p:spPr>
          <a:xfrm>
            <a:off x="6259607" y="3436431"/>
            <a:ext cx="44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 -&gt; Users’ personal files and folders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D79DEB9-AB39-43DC-83A7-8F122E73EC44}"/>
              </a:ext>
            </a:extLst>
          </p:cNvPr>
          <p:cNvSpPr txBox="1"/>
          <p:nvPr/>
        </p:nvSpPr>
        <p:spPr>
          <a:xfrm>
            <a:off x="6259607" y="3804697"/>
            <a:ext cx="44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/lib -&gt; Library files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DAA63AC-1E58-4D35-B283-02E1A45A942E}"/>
              </a:ext>
            </a:extLst>
          </p:cNvPr>
          <p:cNvSpPr txBox="1"/>
          <p:nvPr/>
        </p:nvSpPr>
        <p:spPr>
          <a:xfrm>
            <a:off x="6259607" y="4869170"/>
            <a:ext cx="44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/proc -&gt; System stats, running processes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435662A-1838-4BA6-B86B-511CDB049857}"/>
              </a:ext>
            </a:extLst>
          </p:cNvPr>
          <p:cNvSpPr txBox="1"/>
          <p:nvPr/>
        </p:nvSpPr>
        <p:spPr>
          <a:xfrm>
            <a:off x="6259607" y="5245604"/>
            <a:ext cx="517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 -&gt; </a:t>
            </a:r>
            <a:r>
              <a:rPr lang="en-US" sz="1400" dirty="0"/>
              <a:t>System executables usually related to system management. Most of them run as root only.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3477D80-290B-4E5C-A255-8225004EA19F}"/>
              </a:ext>
            </a:extLst>
          </p:cNvPr>
          <p:cNvSpPr txBox="1"/>
          <p:nvPr/>
        </p:nvSpPr>
        <p:spPr>
          <a:xfrm>
            <a:off x="6259608" y="5791002"/>
            <a:ext cx="485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tmp</a:t>
            </a:r>
            <a:r>
              <a:rPr lang="en-US" dirty="0"/>
              <a:t> -&gt; Temporary files and dirs.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E709EF2-88BF-47C8-8840-3CB9A200FD60}"/>
              </a:ext>
            </a:extLst>
          </p:cNvPr>
          <p:cNvSpPr txBox="1"/>
          <p:nvPr/>
        </p:nvSpPr>
        <p:spPr>
          <a:xfrm>
            <a:off x="6259608" y="6117956"/>
            <a:ext cx="485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 -&gt; User installed programs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3DF1101-CE3F-40D4-AE8D-C8D73054503F}"/>
              </a:ext>
            </a:extLst>
          </p:cNvPr>
          <p:cNvSpPr txBox="1"/>
          <p:nvPr/>
        </p:nvSpPr>
        <p:spPr>
          <a:xfrm>
            <a:off x="6259607" y="6443844"/>
            <a:ext cx="485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 -&gt; </a:t>
            </a:r>
            <a:r>
              <a:rPr lang="en-US" sz="1400" dirty="0"/>
              <a:t>Variable files (logs, runtime info, caches, </a:t>
            </a:r>
            <a:r>
              <a:rPr lang="en-US" sz="1400" dirty="0" err="1"/>
              <a:t>etc</a:t>
            </a:r>
            <a:r>
              <a:rPr lang="en-US" sz="1400" dirty="0"/>
              <a:t>…)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D68F9C4-0052-46C1-9986-395AAF8C2373}"/>
              </a:ext>
            </a:extLst>
          </p:cNvPr>
          <p:cNvSpPr txBox="1"/>
          <p:nvPr/>
        </p:nvSpPr>
        <p:spPr>
          <a:xfrm>
            <a:off x="6297706" y="2368544"/>
            <a:ext cx="454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/boot -&gt; Kernel Bootloader files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8AE5150-137C-4D95-A5F7-08D98E9D3C39}"/>
              </a:ext>
            </a:extLst>
          </p:cNvPr>
          <p:cNvSpPr txBox="1"/>
          <p:nvPr/>
        </p:nvSpPr>
        <p:spPr>
          <a:xfrm>
            <a:off x="6297706" y="4174029"/>
            <a:ext cx="551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/media -&gt; </a:t>
            </a:r>
            <a:r>
              <a:rPr lang="en-US" sz="1600" dirty="0"/>
              <a:t>Attachment point for various storage devices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7B04F13-8C82-4A2B-BD4A-5A6672276669}"/>
              </a:ext>
            </a:extLst>
          </p:cNvPr>
          <p:cNvSpPr txBox="1"/>
          <p:nvPr/>
        </p:nvSpPr>
        <p:spPr>
          <a:xfrm>
            <a:off x="6297706" y="4543361"/>
            <a:ext cx="551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/opt -&gt; 3</a:t>
            </a:r>
            <a:r>
              <a:rPr lang="en-US" baseline="30000" dirty="0"/>
              <a:t>rd</a:t>
            </a:r>
            <a:r>
              <a:rPr lang="en-US" dirty="0"/>
              <a:t> Party Software </a:t>
            </a:r>
          </a:p>
        </p:txBody>
      </p:sp>
    </p:spTree>
    <p:extLst>
      <p:ext uri="{BB962C8B-B14F-4D97-AF65-F5344CB8AC3E}">
        <p14:creationId xmlns:p14="http://schemas.microsoft.com/office/powerpoint/2010/main" val="145312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7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  <p:bldP spid="32" grpId="0"/>
      <p:bldP spid="33" grpId="0"/>
      <p:bldP spid="36" grpId="0"/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71A449-C3D9-491D-932F-EEB3F0E82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Παρατηρήσατε κάτι;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3116EC0-E557-4698-95EE-5761D68516D1}"/>
              </a:ext>
            </a:extLst>
          </p:cNvPr>
          <p:cNvSpPr txBox="1"/>
          <p:nvPr/>
        </p:nvSpPr>
        <p:spPr>
          <a:xfrm>
            <a:off x="730623" y="1886144"/>
            <a:ext cx="4437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/dev -&gt; Devices</a:t>
            </a:r>
          </a:p>
          <a:p>
            <a:r>
              <a:rPr lang="en-US" b="1" dirty="0">
                <a:solidFill>
                  <a:srgbClr val="C00000"/>
                </a:solidFill>
              </a:rPr>
              <a:t>/proc -&gt; System stats, running processes</a:t>
            </a:r>
          </a:p>
          <a:p>
            <a:endParaRPr lang="el-GR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212DB71-8D12-4A6A-912D-4FB8573A1138}"/>
              </a:ext>
            </a:extLst>
          </p:cNvPr>
          <p:cNvSpPr txBox="1"/>
          <p:nvPr/>
        </p:nvSpPr>
        <p:spPr>
          <a:xfrm>
            <a:off x="5732930" y="1893331"/>
            <a:ext cx="588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dirty="0"/>
              <a:t>Τι γίνεται εδώ; Γιατί υπάρχουν «συσκευές» και «διεργασίες» σε έναν φάκελο;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99F5ED13-F6E9-49B4-8B99-6245FB318B9C}"/>
              </a:ext>
            </a:extLst>
          </p:cNvPr>
          <p:cNvCxnSpPr/>
          <p:nvPr/>
        </p:nvCxnSpPr>
        <p:spPr>
          <a:xfrm>
            <a:off x="5168153" y="2124635"/>
            <a:ext cx="1277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44EA18B-64A0-4A28-9496-41AC46575CCD}"/>
              </a:ext>
            </a:extLst>
          </p:cNvPr>
          <p:cNvSpPr txBox="1"/>
          <p:nvPr/>
        </p:nvSpPr>
        <p:spPr>
          <a:xfrm>
            <a:off x="1243853" y="4034118"/>
            <a:ext cx="970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/>
              <a:t>Αυτό γίνεται γιατί στο </a:t>
            </a:r>
            <a:r>
              <a:rPr lang="en-US" sz="2400" b="1" dirty="0"/>
              <a:t>Linux</a:t>
            </a:r>
            <a:r>
              <a:rPr lang="en-US" sz="2400" b="1" dirty="0">
                <a:solidFill>
                  <a:schemeClr val="accent1"/>
                </a:solidFill>
              </a:rPr>
              <a:t>, </a:t>
            </a:r>
            <a:r>
              <a:rPr lang="el-GR" sz="2400" b="1" dirty="0">
                <a:solidFill>
                  <a:schemeClr val="accent1"/>
                </a:solidFill>
              </a:rPr>
              <a:t>ΤΑ ΠΑΝΤΑ </a:t>
            </a:r>
            <a:r>
              <a:rPr lang="el-GR" sz="2400" b="1" dirty="0"/>
              <a:t>είναι </a:t>
            </a:r>
            <a:r>
              <a:rPr lang="el-GR" sz="2400" b="1" dirty="0">
                <a:solidFill>
                  <a:srgbClr val="C00000"/>
                </a:solidFill>
              </a:rPr>
              <a:t>ΑΡΧΕΙΑ.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0ED8FBF-C458-4DFB-97D5-FC823BA29225}"/>
              </a:ext>
            </a:extLst>
          </p:cNvPr>
          <p:cNvSpPr txBox="1"/>
          <p:nvPr/>
        </p:nvSpPr>
        <p:spPr>
          <a:xfrm>
            <a:off x="1241612" y="4981763"/>
            <a:ext cx="9704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accent1">
                    <a:lumMod val="50000"/>
                  </a:schemeClr>
                </a:solidFill>
              </a:rPr>
              <a:t>Ακόμα και οι συσκευές, και οι διεργασίες!</a:t>
            </a:r>
          </a:p>
          <a:p>
            <a:pPr algn="ctr"/>
            <a:r>
              <a:rPr lang="el-GR" sz="2000" b="1" dirty="0">
                <a:solidFill>
                  <a:schemeClr val="tx2"/>
                </a:solidFill>
              </a:rPr>
              <a:t>Για παράδειγμα, στον φάκελο </a:t>
            </a:r>
            <a:r>
              <a:rPr lang="en-US" sz="2000" b="1" dirty="0">
                <a:solidFill>
                  <a:schemeClr val="tx2"/>
                </a:solidFill>
              </a:rPr>
              <a:t>/dev </a:t>
            </a:r>
            <a:r>
              <a:rPr lang="el-GR" sz="2000" b="1" dirty="0">
                <a:solidFill>
                  <a:schemeClr val="tx2"/>
                </a:solidFill>
              </a:rPr>
              <a:t>υπάρχουν ειδικά αρχεία που αναπαριστούν τις συσκευές που είναι συνδεδεμένες στο σύστημα.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7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C284B4-A449-41A3-A878-88C47DA1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</a:t>
            </a:r>
            <a:r>
              <a:rPr lang="en-US" dirty="0"/>
              <a:t>Linux </a:t>
            </a:r>
            <a:r>
              <a:rPr lang="el-GR" dirty="0"/>
              <a:t>είναι ένα... </a:t>
            </a:r>
            <a:r>
              <a:rPr lang="en-US" dirty="0"/>
              <a:t>Kernel.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F4F7E7-DA2D-4E9A-82A9-2E5FA2574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136" y="2598927"/>
            <a:ext cx="6202680" cy="1895191"/>
          </a:xfrm>
        </p:spPr>
        <p:txBody>
          <a:bodyPr>
            <a:normAutofit/>
          </a:bodyPr>
          <a:lstStyle/>
          <a:p>
            <a:r>
              <a:rPr lang="el-GR" sz="2800" dirty="0"/>
              <a:t>Το </a:t>
            </a:r>
            <a:r>
              <a:rPr lang="en-US" sz="2800" dirty="0"/>
              <a:t>Linux </a:t>
            </a:r>
            <a:r>
              <a:rPr lang="el-GR" sz="2800" dirty="0"/>
              <a:t>κυκλοφορεί με την μορφή πολλών διανομών.</a:t>
            </a:r>
          </a:p>
          <a:p>
            <a:r>
              <a:rPr lang="el-GR" sz="2800" dirty="0"/>
              <a:t>Διανομή: Ένα σύνολο εφαρμογών</a:t>
            </a:r>
            <a:r>
              <a:rPr lang="en-US" sz="2800" dirty="0"/>
              <a:t> </a:t>
            </a:r>
            <a:r>
              <a:rPr lang="el-GR" sz="2800" dirty="0"/>
              <a:t>που βασίζεται στο </a:t>
            </a:r>
            <a:r>
              <a:rPr lang="en-US" sz="2800" dirty="0"/>
              <a:t>Linux Kernel.</a:t>
            </a:r>
            <a:endParaRPr lang="el-GR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6518270-8EF9-43EA-8412-2016FF7F4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816" y="1843647"/>
            <a:ext cx="5468112" cy="4315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A181D33-6A39-477E-8325-F4FB4ABB6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459" y="3457777"/>
            <a:ext cx="874619" cy="103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CCFC2B-FE12-4D3F-BD36-B00A80E3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Όλα αυτά μπαίνουν...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0BBBB4-25AC-457F-A1EC-4EFFD2481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900518"/>
            <a:ext cx="9601200" cy="4343400"/>
          </a:xfrm>
        </p:spPr>
        <p:txBody>
          <a:bodyPr/>
          <a:lstStyle/>
          <a:p>
            <a:r>
              <a:rPr lang="el-GR" dirty="0"/>
              <a:t>Σε τμήματα του σκληρού δίσκου γνωστά ώς </a:t>
            </a:r>
            <a:r>
              <a:rPr lang="en-US" dirty="0">
                <a:solidFill>
                  <a:schemeClr val="accent2"/>
                </a:solidFill>
              </a:rPr>
              <a:t>Partitions</a:t>
            </a:r>
            <a:r>
              <a:rPr lang="en-US" dirty="0"/>
              <a:t>.</a:t>
            </a:r>
          </a:p>
          <a:p>
            <a:r>
              <a:rPr lang="el-GR" dirty="0"/>
              <a:t>Μπορεί να ξέρετε οτι ισχύει αυτό</a:t>
            </a:r>
            <a:r>
              <a:rPr lang="en-US" dirty="0"/>
              <a:t>, </a:t>
            </a:r>
            <a:r>
              <a:rPr lang="el-GR" dirty="0"/>
              <a:t>σε ένα σύστημα με </a:t>
            </a:r>
            <a:r>
              <a:rPr lang="en-US" dirty="0"/>
              <a:t>Windows</a:t>
            </a:r>
            <a:r>
              <a:rPr lang="el-GR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xmlns="" id="{5B60B84C-9700-4ACB-B837-FE8EDCDE5C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1561348"/>
              </p:ext>
            </p:extLst>
          </p:nvPr>
        </p:nvGraphicFramePr>
        <p:xfrm>
          <a:off x="2241002" y="2935941"/>
          <a:ext cx="7709996" cy="3746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53231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9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CCFC2B-FE12-4D3F-BD36-B00A80E3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Όλα αυτά μπαίνουν...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0BBBB4-25AC-457F-A1EC-4EFFD2481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900518"/>
            <a:ext cx="9601200" cy="4343400"/>
          </a:xfrm>
        </p:spPr>
        <p:txBody>
          <a:bodyPr/>
          <a:lstStyle/>
          <a:p>
            <a:r>
              <a:rPr lang="el-GR" dirty="0"/>
              <a:t>Ενώ στην πραγματικότητα ισχύει αυτό: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xmlns="" id="{5B60B84C-9700-4ACB-B837-FE8EDCDE5C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321918"/>
              </p:ext>
            </p:extLst>
          </p:nvPr>
        </p:nvGraphicFramePr>
        <p:xfrm>
          <a:off x="1789855" y="2389046"/>
          <a:ext cx="8612289" cy="4031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978BF32B-25B0-4475-8087-49C77F5E7645}"/>
              </a:ext>
            </a:extLst>
          </p:cNvPr>
          <p:cNvCxnSpPr/>
          <p:nvPr/>
        </p:nvCxnSpPr>
        <p:spPr>
          <a:xfrm>
            <a:off x="3803515" y="2704289"/>
            <a:ext cx="2140085" cy="16537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2321614-19A5-4926-A39F-F3D9AA242F8C}"/>
              </a:ext>
            </a:extLst>
          </p:cNvPr>
          <p:cNvSpPr txBox="1"/>
          <p:nvPr/>
        </p:nvSpPr>
        <p:spPr>
          <a:xfrm>
            <a:off x="2723745" y="2519464"/>
            <a:ext cx="99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73535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CCFC2B-FE12-4D3F-BD36-B00A80E3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Όλα αυτά μπαίνουν...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0BBBB4-25AC-457F-A1EC-4EFFD2481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900518"/>
            <a:ext cx="9601200" cy="4343400"/>
          </a:xfrm>
        </p:spPr>
        <p:txBody>
          <a:bodyPr/>
          <a:lstStyle/>
          <a:p>
            <a:r>
              <a:rPr lang="el-GR" dirty="0"/>
              <a:t>Για να εγκαταστήσουμε </a:t>
            </a:r>
            <a:r>
              <a:rPr lang="en-US" dirty="0"/>
              <a:t>Linux </a:t>
            </a:r>
            <a:r>
              <a:rPr lang="el-GR" dirty="0"/>
              <a:t>θα πρέπει να «κόψουμε» το κύριο </a:t>
            </a:r>
            <a:r>
              <a:rPr lang="en-US" dirty="0"/>
              <a:t>Partition </a:t>
            </a:r>
            <a:r>
              <a:rPr lang="el-GR" dirty="0"/>
              <a:t>του </a:t>
            </a:r>
            <a:r>
              <a:rPr lang="en-US" dirty="0"/>
              <a:t>Windows </a:t>
            </a:r>
            <a:r>
              <a:rPr lang="el-GR" dirty="0"/>
              <a:t>και να φτιάξουμε τουλάχιστον ένα </a:t>
            </a:r>
            <a:r>
              <a:rPr lang="en-US" dirty="0"/>
              <a:t>Partition </a:t>
            </a:r>
            <a:r>
              <a:rPr lang="el-GR" dirty="0"/>
              <a:t>για το </a:t>
            </a:r>
            <a:r>
              <a:rPr lang="en-US" dirty="0"/>
              <a:t>Linux.</a:t>
            </a:r>
          </a:p>
          <a:p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xmlns="" id="{5B60B84C-9700-4ACB-B837-FE8EDCDE5C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813683"/>
              </p:ext>
            </p:extLst>
          </p:nvPr>
        </p:nvGraphicFramePr>
        <p:xfrm>
          <a:off x="1789855" y="3025302"/>
          <a:ext cx="8612289" cy="33949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306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CCFC2B-FE12-4D3F-BD36-B00A80E3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Όλα αυτά μπαίνουν...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0BBBB4-25AC-457F-A1EC-4EFFD2481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900518"/>
            <a:ext cx="9601200" cy="4343400"/>
          </a:xfrm>
        </p:spPr>
        <p:txBody>
          <a:bodyPr/>
          <a:lstStyle/>
          <a:p>
            <a:r>
              <a:rPr lang="el-GR" b="1" dirty="0"/>
              <a:t>Το καλύτερο είναι να δώσουμε παραπάνω από ένα </a:t>
            </a:r>
            <a:r>
              <a:rPr lang="en-US" b="1" dirty="0"/>
              <a:t>Partition </a:t>
            </a:r>
            <a:r>
              <a:rPr lang="el-GR" b="1" dirty="0"/>
              <a:t>στο </a:t>
            </a:r>
            <a:r>
              <a:rPr lang="en-US" b="1" dirty="0"/>
              <a:t>Linux.</a:t>
            </a:r>
            <a:r>
              <a:rPr lang="en-US" dirty="0"/>
              <a:t> </a:t>
            </a:r>
            <a:r>
              <a:rPr lang="el-GR" dirty="0"/>
              <a:t>Αυτό μπορεί να προβεί σωτήριο σε περίπτωση </a:t>
            </a:r>
            <a:r>
              <a:rPr lang="en-US" dirty="0"/>
              <a:t>Filesystem Corruption.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xmlns="" id="{5B60B84C-9700-4ACB-B837-FE8EDCDE5C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464284"/>
              </p:ext>
            </p:extLst>
          </p:nvPr>
        </p:nvGraphicFramePr>
        <p:xfrm>
          <a:off x="1789855" y="3268493"/>
          <a:ext cx="8612289" cy="33949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CC8D00AC-5018-4388-BD00-427CE60968E7}"/>
              </a:ext>
            </a:extLst>
          </p:cNvPr>
          <p:cNvCxnSpPr>
            <a:cxnSpLocks/>
          </p:cNvCxnSpPr>
          <p:nvPr/>
        </p:nvCxnSpPr>
        <p:spPr>
          <a:xfrm flipH="1">
            <a:off x="6955277" y="3657600"/>
            <a:ext cx="1371600" cy="33074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447B29-B2C4-4DC3-84DD-BADF15895787}"/>
              </a:ext>
            </a:extLst>
          </p:cNvPr>
          <p:cNvSpPr txBox="1"/>
          <p:nvPr/>
        </p:nvSpPr>
        <p:spPr>
          <a:xfrm>
            <a:off x="8404698" y="3433864"/>
            <a:ext cx="163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7382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CCFC2B-FE12-4D3F-BD36-B00A80E3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Όλα αυτά μπαίνουν...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0BBBB4-25AC-457F-A1EC-4EFFD2481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900518"/>
            <a:ext cx="9601200" cy="4343400"/>
          </a:xfrm>
        </p:spPr>
        <p:txBody>
          <a:bodyPr/>
          <a:lstStyle/>
          <a:p>
            <a:r>
              <a:rPr lang="el-GR" dirty="0"/>
              <a:t>Το </a:t>
            </a:r>
            <a:r>
              <a:rPr lang="en-US" dirty="0">
                <a:solidFill>
                  <a:schemeClr val="accent6"/>
                </a:solidFill>
              </a:rPr>
              <a:t>Swap</a:t>
            </a:r>
            <a:r>
              <a:rPr lang="en-US" dirty="0"/>
              <a:t> </a:t>
            </a:r>
            <a:r>
              <a:rPr lang="el-GR" dirty="0"/>
              <a:t>είναι μια περιοχή στην οποία αποθηκεύονται προσωρινά δεδομένα σε περίπτωση που γεμίση η μνήμη τυχαίας προσπέλασης του συστήματος </a:t>
            </a:r>
            <a:r>
              <a:rPr lang="en-US" dirty="0"/>
              <a:t>(RAM).</a:t>
            </a:r>
          </a:p>
          <a:p>
            <a:r>
              <a:rPr lang="el-GR" dirty="0"/>
              <a:t>Καλό είναι να έχουμε πάντα ορίσει μια τέτοια περιοχή (δεν απαιτείται από νέες διανομές καθώς μπορεί να οριστεί ως ένα απλό αρχείο, αντί για </a:t>
            </a:r>
            <a:r>
              <a:rPr lang="en-US" dirty="0"/>
              <a:t>Partition).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xmlns="" id="{5B60B84C-9700-4ACB-B837-FE8EDCDE5C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8297395"/>
              </p:ext>
            </p:extLst>
          </p:nvPr>
        </p:nvGraphicFramePr>
        <p:xfrm>
          <a:off x="1575881" y="4202349"/>
          <a:ext cx="8826263" cy="2461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2337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CCFC2B-FE12-4D3F-BD36-B00A80E3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Όλα αυτά μπαίνουν...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0BBBB4-25AC-457F-A1EC-4EFFD2481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900518"/>
            <a:ext cx="9601200" cy="4343400"/>
          </a:xfrm>
        </p:spPr>
        <p:txBody>
          <a:bodyPr/>
          <a:lstStyle/>
          <a:p>
            <a:r>
              <a:rPr lang="el-GR" dirty="0"/>
              <a:t>Το κάθε </a:t>
            </a:r>
            <a:r>
              <a:rPr lang="en-US" dirty="0"/>
              <a:t>Partition </a:t>
            </a:r>
            <a:r>
              <a:rPr lang="el-GR" dirty="0"/>
              <a:t>έχει </a:t>
            </a:r>
            <a:r>
              <a:rPr lang="el-GR" dirty="0">
                <a:solidFill>
                  <a:schemeClr val="accent6">
                    <a:lumMod val="75000"/>
                  </a:schemeClr>
                </a:solidFill>
              </a:rPr>
              <a:t>δικό του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filesystem</a:t>
            </a:r>
            <a:r>
              <a:rPr lang="en-US" dirty="0"/>
              <a:t>. </a:t>
            </a:r>
            <a:r>
              <a:rPr lang="el-GR" dirty="0"/>
              <a:t>Στα </a:t>
            </a:r>
            <a:r>
              <a:rPr lang="en-US" dirty="0"/>
              <a:t>Linux, </a:t>
            </a:r>
            <a:r>
              <a:rPr lang="el-GR" dirty="0"/>
              <a:t>το πιο ευρέως διαδεδομένο </a:t>
            </a:r>
            <a:r>
              <a:rPr lang="en-US" dirty="0"/>
              <a:t>filesystem </a:t>
            </a:r>
            <a:r>
              <a:rPr lang="el-GR" dirty="0"/>
              <a:t>είναι το </a:t>
            </a:r>
            <a:r>
              <a:rPr lang="en-US" b="1" dirty="0"/>
              <a:t>ext4</a:t>
            </a:r>
            <a:r>
              <a:rPr lang="en-US" dirty="0"/>
              <a:t>.</a:t>
            </a:r>
          </a:p>
          <a:p>
            <a:r>
              <a:rPr lang="el-GR" dirty="0"/>
              <a:t>Υπάρχουν και πιο νέα συστήματα αρχείων που στοχεύουν να καλύψουν διαφορετικούς σκοπούς (ένα χαρακτηριστικό παράδειγμα αποτελεί το </a:t>
            </a:r>
            <a:r>
              <a:rPr lang="en-US" b="1" dirty="0" err="1"/>
              <a:t>btrfs</a:t>
            </a:r>
            <a:r>
              <a:rPr lang="en-US" dirty="0"/>
              <a:t> </a:t>
            </a:r>
            <a:r>
              <a:rPr lang="el-GR" dirty="0"/>
              <a:t>που χρησιμοποιείται σε </a:t>
            </a:r>
            <a:r>
              <a:rPr lang="en-US" dirty="0"/>
              <a:t>redundant </a:t>
            </a:r>
            <a:r>
              <a:rPr lang="el-GR" dirty="0"/>
              <a:t>συστήματα).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xmlns="" id="{5B60B84C-9700-4ACB-B837-FE8EDCDE5CAB}"/>
              </a:ext>
            </a:extLst>
          </p:cNvPr>
          <p:cNvGraphicFramePr/>
          <p:nvPr/>
        </p:nvGraphicFramePr>
        <p:xfrm>
          <a:off x="1575881" y="4202349"/>
          <a:ext cx="8826263" cy="2461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4460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88E1F4-9628-46B8-B14C-5CE1F5DA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Τέλος, γιατί το </a:t>
            </a:r>
            <a:r>
              <a:rPr lang="en-US" dirty="0"/>
              <a:t>Linux </a:t>
            </a:r>
            <a:r>
              <a:rPr lang="el-GR" dirty="0"/>
              <a:t>είναι τόσο ασφαλές;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15E1AE-8A96-45BF-8D4B-93FD618EF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Στο </a:t>
            </a:r>
            <a:r>
              <a:rPr lang="en-US" dirty="0"/>
              <a:t>Linux, </a:t>
            </a:r>
            <a:r>
              <a:rPr lang="el-GR" dirty="0"/>
              <a:t>εξ’ορισμού, ο κάθε χρήστης έχει περιορισμένα δικαιώματα επάνω στα αρχεία του υπολογιστή.</a:t>
            </a:r>
          </a:p>
          <a:p>
            <a:r>
              <a:rPr lang="el-GR" dirty="0"/>
              <a:t>Έχει (συνήθως) πλήρη πρόσβαση επάνω στα αρχεία του και περιορισμένη πρόσβαση επάνω στα αρχεία άλλων χρηστών και ομαδών.</a:t>
            </a:r>
          </a:p>
          <a:p>
            <a:r>
              <a:rPr lang="el-GR" dirty="0"/>
              <a:t>Μόνο ο χρήστης </a:t>
            </a:r>
            <a:r>
              <a:rPr lang="en-US" b="1" dirty="0">
                <a:solidFill>
                  <a:schemeClr val="tx2"/>
                </a:solidFill>
              </a:rPr>
              <a:t>root </a:t>
            </a:r>
            <a:r>
              <a:rPr lang="el-GR" dirty="0"/>
              <a:t>έχει πλήρη έλεγχο επάνω στο σύστημα.</a:t>
            </a:r>
          </a:p>
          <a:p>
            <a:r>
              <a:rPr lang="el-GR" b="1" dirty="0">
                <a:solidFill>
                  <a:schemeClr val="tx2"/>
                </a:solidFill>
              </a:rPr>
              <a:t>Για να εκτελεστεί μια ενέργεια που μπορεί να επηρρεάσει το σύστημα, πρέπει να εκτελεστεί από τον </a:t>
            </a:r>
            <a:r>
              <a:rPr lang="en-US" b="1" dirty="0">
                <a:solidFill>
                  <a:schemeClr val="tx2"/>
                </a:solidFill>
              </a:rPr>
              <a:t>root.</a:t>
            </a:r>
            <a:endParaRPr lang="el-GR" b="1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8111C72-0957-4B36-8208-81BFC49A6DCF}"/>
              </a:ext>
            </a:extLst>
          </p:cNvPr>
          <p:cNvSpPr txBox="1"/>
          <p:nvPr/>
        </p:nvSpPr>
        <p:spPr>
          <a:xfrm>
            <a:off x="1237488" y="5577840"/>
            <a:ext cx="9729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-</a:t>
            </a:r>
            <a:r>
              <a:rPr lang="en-US" sz="2000" dirty="0" err="1">
                <a:solidFill>
                  <a:srgbClr val="002060"/>
                </a:solidFill>
              </a:rPr>
              <a:t>rw</a:t>
            </a:r>
            <a:r>
              <a:rPr lang="en-US" sz="2000" dirty="0">
                <a:solidFill>
                  <a:srgbClr val="002060"/>
                </a:solidFill>
              </a:rPr>
              <a:t>-r--r-- 1 kerk12 </a:t>
            </a:r>
            <a:r>
              <a:rPr lang="en-US" sz="2000" dirty="0" err="1">
                <a:solidFill>
                  <a:srgbClr val="002060"/>
                </a:solidFill>
              </a:rPr>
              <a:t>kerk12</a:t>
            </a:r>
            <a:r>
              <a:rPr lang="en-US" sz="2000" dirty="0">
                <a:solidFill>
                  <a:srgbClr val="002060"/>
                </a:solidFill>
              </a:rPr>
              <a:t>  2136 Sep 11 21:17 </a:t>
            </a:r>
            <a:r>
              <a:rPr lang="en-US" sz="2000" dirty="0" err="1">
                <a:solidFill>
                  <a:srgbClr val="002060"/>
                </a:solidFill>
              </a:rPr>
              <a:t>test.rb</a:t>
            </a:r>
            <a:endParaRPr lang="en-US" sz="2000" dirty="0">
              <a:solidFill>
                <a:srgbClr val="00206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65DD46FE-824E-4419-AF9F-A0EE3056E6FC}"/>
              </a:ext>
            </a:extLst>
          </p:cNvPr>
          <p:cNvCxnSpPr/>
          <p:nvPr/>
        </p:nvCxnSpPr>
        <p:spPr>
          <a:xfrm flipV="1">
            <a:off x="2615184" y="5977950"/>
            <a:ext cx="603504" cy="19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4ECC1D-6CE4-4A35-AAED-909EA0CE7EC0}"/>
              </a:ext>
            </a:extLst>
          </p:cNvPr>
          <p:cNvSpPr txBox="1"/>
          <p:nvPr/>
        </p:nvSpPr>
        <p:spPr>
          <a:xfrm>
            <a:off x="493776" y="6236208"/>
            <a:ext cx="4041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/>
              <a:t>Άνάγνωση, εγγραφή από τον χρήστη.</a:t>
            </a:r>
            <a:endParaRPr lang="en-US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121F3C72-6DB3-4354-8ED5-7DA023051860}"/>
              </a:ext>
            </a:extLst>
          </p:cNvPr>
          <p:cNvCxnSpPr/>
          <p:nvPr/>
        </p:nvCxnSpPr>
        <p:spPr>
          <a:xfrm flipH="1" flipV="1">
            <a:off x="3700272" y="5977950"/>
            <a:ext cx="48768" cy="124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28C4692-7F10-4CEB-A906-54F53673A726}"/>
              </a:ext>
            </a:extLst>
          </p:cNvPr>
          <p:cNvSpPr txBox="1"/>
          <p:nvPr/>
        </p:nvSpPr>
        <p:spPr>
          <a:xfrm>
            <a:off x="3523488" y="6284976"/>
            <a:ext cx="2572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50" dirty="0"/>
              <a:t>Μόνο ανάγνωση από την ομάδα.</a:t>
            </a:r>
            <a:endParaRPr lang="en-US" sz="105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ADE5D4C4-3D7B-4576-8365-C0BD1EF0E472}"/>
              </a:ext>
            </a:extLst>
          </p:cNvPr>
          <p:cNvCxnSpPr/>
          <p:nvPr/>
        </p:nvCxnSpPr>
        <p:spPr>
          <a:xfrm flipH="1">
            <a:off x="4047744" y="5492496"/>
            <a:ext cx="213360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91653C3-3D86-4E9B-A36A-F045D65AC2AB}"/>
              </a:ext>
            </a:extLst>
          </p:cNvPr>
          <p:cNvSpPr txBox="1"/>
          <p:nvPr/>
        </p:nvSpPr>
        <p:spPr>
          <a:xfrm>
            <a:off x="3998976" y="5278509"/>
            <a:ext cx="30114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dirty="0"/>
              <a:t>Μόνο ανάγνωση από τους υπόλοιπους χρήστες.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EC2EA1C-36F2-4C12-AEDF-ABC81D084215}"/>
              </a:ext>
            </a:extLst>
          </p:cNvPr>
          <p:cNvSpPr txBox="1"/>
          <p:nvPr/>
        </p:nvSpPr>
        <p:spPr>
          <a:xfrm>
            <a:off x="4358640" y="5977950"/>
            <a:ext cx="8229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50" dirty="0"/>
              <a:t>Ιδιοκτήτης</a:t>
            </a:r>
            <a:endParaRPr 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7A5BC6-7CA3-45E1-8058-0485815184A4}"/>
              </a:ext>
            </a:extLst>
          </p:cNvPr>
          <p:cNvSpPr txBox="1"/>
          <p:nvPr/>
        </p:nvSpPr>
        <p:spPr>
          <a:xfrm>
            <a:off x="5181600" y="5977950"/>
            <a:ext cx="8229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50" dirty="0"/>
              <a:t>Ομάδα</a:t>
            </a:r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5D35474-6773-4433-966B-19935EB0F004}"/>
              </a:ext>
            </a:extLst>
          </p:cNvPr>
          <p:cNvSpPr txBox="1"/>
          <p:nvPr/>
        </p:nvSpPr>
        <p:spPr>
          <a:xfrm>
            <a:off x="8205216" y="5992326"/>
            <a:ext cx="841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/>
              <a:t>Αρχείο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1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10" grpId="0"/>
      <p:bldP spid="13" grpId="0"/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8464C0-588D-4BC1-9801-3D90E96E6114}"/>
              </a:ext>
            </a:extLst>
          </p:cNvPr>
          <p:cNvSpPr txBox="1"/>
          <p:nvPr/>
        </p:nvSpPr>
        <p:spPr>
          <a:xfrm>
            <a:off x="2715846" y="2811440"/>
            <a:ext cx="67603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6000" dirty="0">
                <a:latin typeface="Ubuntu" panose="020B0504030602030204" pitchFamily="34" charset="0"/>
              </a:rPr>
              <a:t>Ερωτήσεις;</a:t>
            </a:r>
            <a:endParaRPr lang="en-US" sz="60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04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8464C0-588D-4BC1-9801-3D90E96E6114}"/>
              </a:ext>
            </a:extLst>
          </p:cNvPr>
          <p:cNvSpPr txBox="1"/>
          <p:nvPr/>
        </p:nvSpPr>
        <p:spPr>
          <a:xfrm>
            <a:off x="2715846" y="2835824"/>
            <a:ext cx="67603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Ubuntu" panose="020B0504030602030204" pitchFamily="34" charset="0"/>
              </a:rPr>
              <a:t>Installation time!</a:t>
            </a:r>
          </a:p>
        </p:txBody>
      </p:sp>
    </p:spTree>
    <p:extLst>
      <p:ext uri="{BB962C8B-B14F-4D97-AF65-F5344CB8AC3E}">
        <p14:creationId xmlns:p14="http://schemas.microsoft.com/office/powerpoint/2010/main" val="150353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E681A5-6E30-4449-8DE7-B3A8BDDC3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524" y="343877"/>
            <a:ext cx="5120640" cy="2560320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6600" b="1" dirty="0"/>
              <a:t>Thank you!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A5E06DA3-CA7E-4D52-85B0-9AD34094F1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3617" r="23617"/>
          <a:stretch>
            <a:fillRect/>
          </a:stretch>
        </p:blipFill>
        <p:spPr>
          <a:xfrm>
            <a:off x="6743703" y="0"/>
            <a:ext cx="5448297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DF73475-2920-4989-852A-2BCFED1A37FC}"/>
              </a:ext>
            </a:extLst>
          </p:cNvPr>
          <p:cNvSpPr txBox="1"/>
          <p:nvPr/>
        </p:nvSpPr>
        <p:spPr>
          <a:xfrm>
            <a:off x="651354" y="3974848"/>
            <a:ext cx="469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email: libre@students.cs.unipi.gr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EAE3FFB-0F55-417D-94C4-A00D669F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45" y="4396596"/>
            <a:ext cx="1685275" cy="1437253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F6DF4B6E-743D-4FD3-8DCB-D9C79DBD9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96390"/>
            <a:ext cx="121920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is licensed under a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4"/>
              </a:rPr>
              <a:t>Creative Commons Attribution-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4"/>
              </a:rPr>
              <a:t>ShareAlike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4"/>
              </a:rPr>
              <a:t> 4.0 International Licens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1026" name="Picture 2" descr="Creative Commons License">
            <a:hlinkClick r:id="rId4"/>
            <a:extLst>
              <a:ext uri="{FF2B5EF4-FFF2-40B4-BE49-F238E27FC236}">
                <a16:creationId xmlns:a16="http://schemas.microsoft.com/office/drawing/2014/main" xmlns="" id="{7D07A8BC-7385-4F16-BA62-F315B5E32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2" y="6248698"/>
            <a:ext cx="838200" cy="29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26091AB-7DB5-40E9-BFE7-95A9FE92F16E}"/>
              </a:ext>
            </a:extLst>
          </p:cNvPr>
          <p:cNvSpPr txBox="1"/>
          <p:nvPr/>
        </p:nvSpPr>
        <p:spPr>
          <a:xfrm>
            <a:off x="866082" y="35531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https://www.facebook.com/unipi.sls/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5417838-197C-408F-8769-1E41A5711797}"/>
              </a:ext>
            </a:extLst>
          </p:cNvPr>
          <p:cNvSpPr txBox="1"/>
          <p:nvPr/>
        </p:nvSpPr>
        <p:spPr>
          <a:xfrm rot="4445232">
            <a:off x="5110110" y="4021015"/>
            <a:ext cx="401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SLS </a:t>
            </a:r>
            <a:r>
              <a:rPr lang="en-US" sz="1200" dirty="0" err="1"/>
              <a:t>Unipi</a:t>
            </a:r>
            <a:r>
              <a:rPr lang="en-US" sz="1200" dirty="0"/>
              <a:t> @FOSSCOMM 2016</a:t>
            </a:r>
          </a:p>
        </p:txBody>
      </p:sp>
    </p:spTree>
    <p:extLst>
      <p:ext uri="{BB962C8B-B14F-4D97-AF65-F5344CB8AC3E}">
        <p14:creationId xmlns:p14="http://schemas.microsoft.com/office/powerpoint/2010/main" val="25187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C284B4-A449-41A3-A878-88C47DA1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</a:t>
            </a:r>
            <a:r>
              <a:rPr lang="en-US" dirty="0"/>
              <a:t>Linux </a:t>
            </a:r>
            <a:r>
              <a:rPr lang="el-GR" dirty="0"/>
              <a:t>είναι ένα... </a:t>
            </a:r>
            <a:r>
              <a:rPr lang="en-US" dirty="0"/>
              <a:t>Kernel.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F4F7E7-DA2D-4E9A-82A9-2E5FA2574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136" y="1739153"/>
            <a:ext cx="6202680" cy="4885765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l-GR" sz="2800" dirty="0">
                <a:latin typeface="Ubuntu" panose="020B0504030602030204" pitchFamily="34" charset="0"/>
              </a:rPr>
              <a:t>Τι είναι όμως αυτό το </a:t>
            </a:r>
            <a:r>
              <a:rPr lang="en-US" sz="2800" dirty="0">
                <a:latin typeface="Ubuntu" panose="020B0504030602030204" pitchFamily="34" charset="0"/>
              </a:rPr>
              <a:t>Kernel</a:t>
            </a:r>
            <a:r>
              <a:rPr lang="el-GR" sz="2800" dirty="0">
                <a:latin typeface="Ubuntu" panose="020B0504030602030204" pitchFamily="34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el-GR" sz="2800" dirty="0">
                <a:latin typeface="Ubuntu" panose="020B0504030602030204" pitchFamily="34" charset="0"/>
              </a:rPr>
              <a:t>Το </a:t>
            </a:r>
            <a:r>
              <a:rPr lang="en-US" sz="2800" dirty="0">
                <a:latin typeface="Ubuntu" panose="020B0504030602030204" pitchFamily="34" charset="0"/>
              </a:rPr>
              <a:t>Kernel </a:t>
            </a:r>
            <a:r>
              <a:rPr lang="el-GR" sz="2800" dirty="0">
                <a:latin typeface="Ubuntu" panose="020B0504030602030204" pitchFamily="34" charset="0"/>
              </a:rPr>
              <a:t>αναλαμβάνει την «διοίκηση» του συστήματος, συνδέοντας όλες τις εφαρμογές με το </a:t>
            </a:r>
            <a:r>
              <a:rPr lang="en-US" sz="2800" dirty="0">
                <a:latin typeface="Ubuntu" panose="020B0504030602030204" pitchFamily="34" charset="0"/>
              </a:rPr>
              <a:t>Hardware</a:t>
            </a:r>
            <a:r>
              <a:rPr lang="el-GR" sz="2800" dirty="0">
                <a:latin typeface="Ubuntu" panose="020B0504030602030204" pitchFamily="34" charset="0"/>
              </a:rPr>
              <a:t>, και εξασκώντας τον έλεγχο στα πάντα επάνω στο σύστημα.</a:t>
            </a:r>
          </a:p>
          <a:p>
            <a:pPr>
              <a:lnSpc>
                <a:spcPct val="120000"/>
              </a:lnSpc>
            </a:pPr>
            <a:r>
              <a:rPr lang="el-GR" sz="2800" dirty="0">
                <a:latin typeface="Ubuntu" panose="020B0504030602030204" pitchFamily="34" charset="0"/>
              </a:rPr>
              <a:t>Όταν μία εφαρμογή θέλει να κάνει το οτιδήποτε, πρέπει να περάσει από το </a:t>
            </a:r>
            <a:r>
              <a:rPr lang="en-US" sz="2800" dirty="0">
                <a:latin typeface="Ubuntu" panose="020B0504030602030204" pitchFamily="34" charset="0"/>
              </a:rPr>
              <a:t>Kernel </a:t>
            </a:r>
            <a:r>
              <a:rPr lang="el-GR" sz="2800" dirty="0">
                <a:latin typeface="Ubuntu" panose="020B0504030602030204" pitchFamily="34" charset="0"/>
              </a:rPr>
              <a:t>πρώτα.</a:t>
            </a:r>
            <a:endParaRPr lang="en-US" sz="2800" dirty="0">
              <a:latin typeface="Ubuntu" panose="020B0504030602030204" pitchFamily="34" charset="0"/>
            </a:endParaRPr>
          </a:p>
          <a:p>
            <a:pPr>
              <a:lnSpc>
                <a:spcPct val="120000"/>
              </a:lnSpc>
            </a:pPr>
            <a:r>
              <a:rPr lang="el-GR" sz="2800" dirty="0">
                <a:latin typeface="Ubuntu" panose="020B0504030602030204" pitchFamily="34" charset="0"/>
              </a:rPr>
              <a:t>Αναλαμβάνει την διαχείρηση της μνήμης τυχαίας προσπέλασης (</a:t>
            </a:r>
            <a:r>
              <a:rPr lang="en-US" sz="2800" dirty="0">
                <a:latin typeface="Ubuntu" panose="020B0504030602030204" pitchFamily="34" charset="0"/>
              </a:rPr>
              <a:t>RAM)</a:t>
            </a:r>
            <a:r>
              <a:rPr lang="el-GR" sz="2800" dirty="0">
                <a:latin typeface="Ubuntu" panose="020B0504030602030204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l-GR" sz="2800" dirty="0">
                <a:latin typeface="Ubuntu" panose="020B0504030602030204" pitchFamily="34" charset="0"/>
              </a:rPr>
              <a:t>Διευθύνει το </a:t>
            </a:r>
            <a:r>
              <a:rPr lang="en-US" sz="2800" dirty="0">
                <a:latin typeface="Ubuntu" panose="020B0504030602030204" pitchFamily="34" charset="0"/>
              </a:rPr>
              <a:t>Task Scheduling </a:t>
            </a:r>
            <a:r>
              <a:rPr lang="el-GR" sz="2800" dirty="0">
                <a:latin typeface="Ubuntu" panose="020B0504030602030204" pitchFamily="34" charset="0"/>
              </a:rPr>
              <a:t>του επεξεργαστή.</a:t>
            </a:r>
            <a:endParaRPr lang="en-US" sz="2800" dirty="0">
              <a:latin typeface="Ubuntu" panose="020B0504030602030204" pitchFamily="34" charset="0"/>
            </a:endParaRPr>
          </a:p>
          <a:p>
            <a:pPr>
              <a:lnSpc>
                <a:spcPct val="120000"/>
              </a:lnSpc>
            </a:pPr>
            <a:r>
              <a:rPr lang="el-GR" sz="2800" dirty="0">
                <a:latin typeface="Ubuntu" panose="020B0504030602030204" pitchFamily="34" charset="0"/>
              </a:rPr>
              <a:t>Αναλαμβάνει την διαχείρηση των συσκευών εισόδου/εξόδου (</a:t>
            </a:r>
            <a:r>
              <a:rPr lang="en-US" sz="2800" dirty="0">
                <a:latin typeface="Ubuntu" panose="020B0504030602030204" pitchFamily="34" charset="0"/>
              </a:rPr>
              <a:t>HDDs, Keyboards, Mice </a:t>
            </a:r>
            <a:r>
              <a:rPr lang="en-US" sz="2800" dirty="0" err="1">
                <a:latin typeface="Ubuntu" panose="020B0504030602030204" pitchFamily="34" charset="0"/>
              </a:rPr>
              <a:t>etc</a:t>
            </a:r>
            <a:r>
              <a:rPr lang="en-US" sz="2800" dirty="0">
                <a:latin typeface="Ubuntu" panose="020B0504030602030204" pitchFamily="34" charset="0"/>
              </a:rPr>
              <a:t>…)</a:t>
            </a:r>
            <a:endParaRPr lang="el-GR" sz="2800" dirty="0">
              <a:latin typeface="Ubuntu" panose="020B0504030602030204" pitchFamily="34" charset="0"/>
            </a:endParaRPr>
          </a:p>
          <a:p>
            <a:pPr>
              <a:lnSpc>
                <a:spcPct val="120000"/>
              </a:lnSpc>
            </a:pPr>
            <a:r>
              <a:rPr lang="el-GR" sz="2800" dirty="0">
                <a:latin typeface="Ubuntu" panose="020B0504030602030204" pitchFamily="34" charset="0"/>
              </a:rPr>
              <a:t>Το </a:t>
            </a:r>
            <a:r>
              <a:rPr lang="en-US" sz="2800" dirty="0">
                <a:latin typeface="Ubuntu" panose="020B0504030602030204" pitchFamily="34" charset="0"/>
              </a:rPr>
              <a:t>Linux Kernel </a:t>
            </a:r>
            <a:r>
              <a:rPr lang="el-GR" sz="2800" dirty="0">
                <a:latin typeface="Ubuntu" panose="020B0504030602030204" pitchFamily="34" charset="0"/>
              </a:rPr>
              <a:t>βρίσκεται σε ΟΛΕΣ τις διανομές </a:t>
            </a:r>
            <a:r>
              <a:rPr lang="en-US" sz="2800" dirty="0">
                <a:latin typeface="Ubuntu" panose="020B0504030602030204" pitchFamily="34" charset="0"/>
              </a:rPr>
              <a:t>Linux,</a:t>
            </a:r>
            <a:r>
              <a:rPr lang="el-GR" sz="2800" dirty="0">
                <a:latin typeface="Ubuntu" panose="020B0504030602030204" pitchFamily="34" charset="0"/>
              </a:rPr>
              <a:t> και</a:t>
            </a:r>
            <a:r>
              <a:rPr lang="en-US" sz="2800" dirty="0">
                <a:latin typeface="Ubuntu" panose="020B0504030602030204" pitchFamily="34" charset="0"/>
              </a:rPr>
              <a:t> </a:t>
            </a:r>
            <a:r>
              <a:rPr lang="el-GR" sz="2800" dirty="0">
                <a:latin typeface="Ubuntu" panose="020B0504030602030204" pitchFamily="34" charset="0"/>
              </a:rPr>
              <a:t>κάποιες φορές με διαφορετική μορφή.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6518270-8EF9-43EA-8412-2016FF7F4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816" y="1843647"/>
            <a:ext cx="5468112" cy="4315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A181D33-6A39-477E-8325-F4FB4ABB6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459" y="3457777"/>
            <a:ext cx="874619" cy="103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0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E8565B-ACE7-402A-8F9A-CCC05AB3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είναι οι διανομές και σε τι διαφέρουν;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D09295-07A9-4B79-A125-075131712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Μια διανομή είναι ένα σύνολο προγραμμάτων, ρυθμισμένα να λειτουργούν με συγκεκριμένο τρόπο, τα οποία διευθύνονται από το </a:t>
            </a:r>
            <a:r>
              <a:rPr lang="en-US" dirty="0"/>
              <a:t>Linux Kernel.</a:t>
            </a:r>
            <a:endParaRPr lang="el-GR" dirty="0"/>
          </a:p>
          <a:p>
            <a:r>
              <a:rPr lang="el-GR" dirty="0"/>
              <a:t>Η κάθε μία απευθύνεται σε διαφορετικό κοινό και εξυπηρετεί διαφορετικές ανάγκες.</a:t>
            </a:r>
          </a:p>
          <a:p>
            <a:pPr marL="0" indent="0">
              <a:buNone/>
            </a:pP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F7955B5-3F00-48AA-8BB2-EA4C8268D109}"/>
              </a:ext>
            </a:extLst>
          </p:cNvPr>
          <p:cNvSpPr txBox="1"/>
          <p:nvPr/>
        </p:nvSpPr>
        <p:spPr>
          <a:xfrm>
            <a:off x="1295400" y="3971365"/>
            <a:ext cx="9749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>
                <a:solidFill>
                  <a:schemeClr val="accent1">
                    <a:lumMod val="75000"/>
                  </a:schemeClr>
                </a:solidFill>
              </a:rPr>
              <a:t>Ας ρίξουμε μια καλύτερη ματιά...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7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D173DD-ABE0-41B5-8685-423A8E782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είναι οι διανομές και σε τι διαφέρουν;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6524A5F-8D09-4DAD-813A-CE24106F1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200" y="1954305"/>
            <a:ext cx="7721600" cy="4343400"/>
          </a:xfrm>
        </p:spPr>
      </p:pic>
    </p:spTree>
    <p:extLst>
      <p:ext uri="{BB962C8B-B14F-4D97-AF65-F5344CB8AC3E}">
        <p14:creationId xmlns:p14="http://schemas.microsoft.com/office/powerpoint/2010/main" val="147545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FD82E9-2AAE-410D-A22D-69CE06614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είναι οι διανομές και σε τι διαφέρουν;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FCCE16-B10A-435A-9408-16F485123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Οι διανομές «παίρνουν» τον κώδικα διάφορων εφαρμογών, τον μεταφράζουν </a:t>
            </a:r>
            <a:r>
              <a:rPr lang="en-US" dirty="0"/>
              <a:t>(compile) </a:t>
            </a:r>
            <a:r>
              <a:rPr lang="el-GR" dirty="0"/>
              <a:t>και τον διανείμουν.</a:t>
            </a:r>
          </a:p>
          <a:p>
            <a:r>
              <a:rPr lang="el-GR" dirty="0"/>
              <a:t>Συνήθως διανείμουν διαφορετικές εκδόσεις του ίδιου λογισμικού. Αυτό συνήθως επηρρεάζει την σταθερότητα της εφαρμογής και τις λειτουργίες της.</a:t>
            </a:r>
          </a:p>
          <a:p>
            <a:r>
              <a:rPr lang="el-GR" dirty="0"/>
              <a:t>Αυτή η επιλογή λογισμικού και οι εκδόσεις</a:t>
            </a:r>
            <a:r>
              <a:rPr lang="en-US" dirty="0"/>
              <a:t> </a:t>
            </a:r>
            <a:r>
              <a:rPr lang="el-GR" dirty="0"/>
              <a:t>που επιλέγονται φτιάχνουν την κάθε διανομή όπως την γνωρίζουμε.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8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15A43B-8154-4697-A02C-496082F7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Distros explained – Everyday use Distros: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BDA9B2-5C53-4B52-9A99-0E8CF9D0F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8430864" cy="4876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2"/>
                </a:solidFill>
              </a:rPr>
              <a:t>Ubuntu: </a:t>
            </a:r>
            <a:r>
              <a:rPr lang="el-GR" sz="1800" dirty="0"/>
              <a:t>Μεγάλη γκάμα λογισμικού, κατάλληλο για καθημερινή χρήση.</a:t>
            </a:r>
            <a:endParaRPr lang="en-US" sz="1800" dirty="0"/>
          </a:p>
          <a:p>
            <a:pPr lvl="1"/>
            <a:r>
              <a:rPr lang="en-US" sz="1600" dirty="0"/>
              <a:t>Famous Distros based on Ubuntu:</a:t>
            </a:r>
          </a:p>
          <a:p>
            <a:pPr lvl="2"/>
            <a:r>
              <a:rPr lang="en-US" sz="1400" dirty="0"/>
              <a:t>Linux Mint</a:t>
            </a:r>
          </a:p>
          <a:p>
            <a:pPr lvl="2"/>
            <a:r>
              <a:rPr lang="en-US" sz="1400" dirty="0"/>
              <a:t>Elementary OS</a:t>
            </a:r>
          </a:p>
          <a:p>
            <a:pPr lvl="2"/>
            <a:r>
              <a:rPr lang="en-US" sz="1400" dirty="0"/>
              <a:t>Ubuntu Studio</a:t>
            </a:r>
          </a:p>
          <a:p>
            <a:pPr lvl="1"/>
            <a:r>
              <a:rPr lang="el-GR" sz="1600" dirty="0"/>
              <a:t>Κυκλοφορεί και σε έκδοση κατάλληλη για </a:t>
            </a:r>
            <a:r>
              <a:rPr lang="en-US" sz="1600" dirty="0"/>
              <a:t>servers: </a:t>
            </a:r>
            <a:r>
              <a:rPr lang="en-US" sz="1600" dirty="0">
                <a:solidFill>
                  <a:schemeClr val="accent2"/>
                </a:solidFill>
              </a:rPr>
              <a:t>Ubuntu Server</a:t>
            </a:r>
          </a:p>
          <a:p>
            <a:pPr lvl="1"/>
            <a:r>
              <a:rPr lang="en-US" sz="1600" dirty="0"/>
              <a:t>Maintained by Canonical.</a:t>
            </a:r>
            <a:endParaRPr lang="el-GR" sz="1600" dirty="0"/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FF0066"/>
                </a:solidFill>
              </a:rPr>
              <a:t>Debian: </a:t>
            </a:r>
            <a:r>
              <a:rPr lang="el-GR" sz="1800" dirty="0"/>
              <a:t>Παλιότερες εκδόσεις λογισμικού</a:t>
            </a:r>
            <a:r>
              <a:rPr lang="en-US" sz="1800" dirty="0"/>
              <a:t> (</a:t>
            </a:r>
            <a:r>
              <a:rPr lang="el-GR" sz="1800" dirty="0"/>
              <a:t>λόγω του αργού κύκλου</a:t>
            </a:r>
            <a:r>
              <a:rPr lang="en-US" sz="1800" dirty="0"/>
              <a:t> </a:t>
            </a:r>
            <a:r>
              <a:rPr lang="el-GR" sz="1800" dirty="0"/>
              <a:t>κυκλοφορίας), </a:t>
            </a:r>
            <a:r>
              <a:rPr lang="en-US" sz="1800" dirty="0"/>
              <a:t>heavily tested, Stable. </a:t>
            </a:r>
            <a:r>
              <a:rPr lang="el-GR" sz="1800" dirty="0"/>
              <a:t>«Δυσκολότερο» στην χρήση από τα </a:t>
            </a:r>
            <a:r>
              <a:rPr lang="en-US" sz="1800" dirty="0"/>
              <a:t>Ubuntu. </a:t>
            </a:r>
            <a:r>
              <a:rPr lang="el-GR" sz="1800" dirty="0"/>
              <a:t/>
            </a:r>
            <a:br>
              <a:rPr lang="el-GR" sz="1800" dirty="0"/>
            </a:br>
            <a:r>
              <a:rPr lang="el-GR" sz="1800" dirty="0"/>
              <a:t>Κατάλληλο για: Καθημερινή χρήση/</a:t>
            </a:r>
            <a:r>
              <a:rPr lang="en-US" sz="1800" dirty="0"/>
              <a:t>Server.</a:t>
            </a:r>
            <a:endParaRPr lang="el-GR" sz="1800" dirty="0"/>
          </a:p>
          <a:p>
            <a:r>
              <a:rPr lang="en-US" sz="1800" dirty="0">
                <a:solidFill>
                  <a:srgbClr val="002060"/>
                </a:solidFill>
              </a:rPr>
              <a:t>Fedora: </a:t>
            </a:r>
            <a:r>
              <a:rPr lang="el-GR" sz="1800" dirty="0"/>
              <a:t>Νέες εκδόσεις λογισμικού, </a:t>
            </a:r>
            <a:r>
              <a:rPr lang="en-US" sz="1800" dirty="0"/>
              <a:t>Bleeding Edge, fairly stable.</a:t>
            </a:r>
            <a:br>
              <a:rPr lang="en-US" sz="1800" dirty="0"/>
            </a:br>
            <a:r>
              <a:rPr lang="el-GR" sz="1800" dirty="0"/>
              <a:t>Κατάλληλο για: Καθημερινή χρήση/</a:t>
            </a:r>
            <a:r>
              <a:rPr lang="en-US" sz="1800" dirty="0"/>
              <a:t>Server.</a:t>
            </a:r>
            <a:r>
              <a:rPr lang="el-GR" sz="1800" dirty="0"/>
              <a:t/>
            </a:r>
            <a:br>
              <a:rPr lang="el-GR" sz="1800" dirty="0"/>
            </a:br>
            <a:r>
              <a:rPr lang="en-US" sz="1800" dirty="0"/>
              <a:t>Maintained by </a:t>
            </a:r>
            <a:r>
              <a:rPr lang="en-US" sz="1800" dirty="0" err="1"/>
              <a:t>Redhat</a:t>
            </a:r>
            <a:r>
              <a:rPr lang="en-US" sz="1800" dirty="0"/>
              <a:t>.</a:t>
            </a:r>
            <a:endParaRPr lang="el-GR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BF73AEF-9CB3-4DDA-AE35-ACCEF6E87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264" y="2552131"/>
            <a:ext cx="2340672" cy="54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194CF86-9C73-4597-B2B1-7CFFFD415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393" y="5720383"/>
            <a:ext cx="2132413" cy="646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86BC7C0-AC19-44C6-9ED7-6ECE4A3B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3589" y="4785893"/>
            <a:ext cx="2106021" cy="59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7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15A43B-8154-4697-A02C-496082F7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Distros explained – Server/Commercial Distros: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BDA9B2-5C53-4B52-9A99-0E8CF9D0F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7604760" cy="4876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RedHat Enterprise Linux (RHEL): </a:t>
            </a:r>
            <a:r>
              <a:rPr lang="el-GR" sz="1800" dirty="0"/>
              <a:t>Εταιρική διανομή </a:t>
            </a:r>
            <a:r>
              <a:rPr lang="en-US" sz="1800" dirty="0"/>
              <a:t>Linux. </a:t>
            </a:r>
            <a:r>
              <a:rPr lang="el-GR" sz="1800" dirty="0"/>
              <a:t/>
            </a:r>
            <a:br>
              <a:rPr lang="el-GR" sz="1800" dirty="0"/>
            </a:br>
            <a:r>
              <a:rPr lang="el-GR" sz="1800" dirty="0"/>
              <a:t>Κατάλληλη για Εταιρίες/</a:t>
            </a:r>
            <a:r>
              <a:rPr lang="en-US" sz="1800" dirty="0"/>
              <a:t>Servers.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CentOS: </a:t>
            </a:r>
            <a:r>
              <a:rPr lang="el-GR" sz="1800" dirty="0"/>
              <a:t>Ελεύθερη* έκδοση των </a:t>
            </a:r>
            <a:r>
              <a:rPr lang="en-US" sz="1800" dirty="0"/>
              <a:t>RHEL.</a:t>
            </a:r>
            <a:br>
              <a:rPr lang="en-US" sz="1800" dirty="0"/>
            </a:br>
            <a:r>
              <a:rPr lang="el-GR" sz="1800" dirty="0"/>
              <a:t>Κατάλληλη για Εταιρίες/</a:t>
            </a:r>
            <a:r>
              <a:rPr lang="en-US" sz="1800" dirty="0"/>
              <a:t>Servers.</a:t>
            </a:r>
          </a:p>
          <a:p>
            <a:pPr>
              <a:lnSpc>
                <a:spcPct val="100000"/>
              </a:lnSpc>
            </a:pPr>
            <a:r>
              <a:rPr lang="en-US" sz="1800" dirty="0" err="1"/>
              <a:t>Suse</a:t>
            </a:r>
            <a:r>
              <a:rPr lang="en-US" sz="1800" dirty="0"/>
              <a:t> Linux Enterprise: </a:t>
            </a:r>
            <a:r>
              <a:rPr lang="el-GR" sz="1800" dirty="0"/>
              <a:t>Εταιρική διανομή </a:t>
            </a:r>
            <a:r>
              <a:rPr lang="en-US" sz="1800" dirty="0"/>
              <a:t>Linux. Slow release cycle.</a:t>
            </a:r>
            <a:br>
              <a:rPr lang="en-US" sz="1800" dirty="0"/>
            </a:br>
            <a:r>
              <a:rPr lang="el-GR" sz="1800" dirty="0"/>
              <a:t>Κατάλληλη για </a:t>
            </a:r>
            <a:r>
              <a:rPr lang="en-US" sz="1800" dirty="0"/>
              <a:t>Servers </a:t>
            </a:r>
            <a:r>
              <a:rPr lang="el-GR" sz="1800" dirty="0"/>
              <a:t>και για καθημερινή χρήση (από εταιρίες, μέσω του </a:t>
            </a:r>
            <a:r>
              <a:rPr lang="en-US" sz="1800" dirty="0"/>
              <a:t>SUSE Linux Enterprise Desktop)</a:t>
            </a:r>
            <a:br>
              <a:rPr lang="en-US" sz="1800" dirty="0"/>
            </a:br>
            <a:r>
              <a:rPr lang="en-US" sz="1800" dirty="0"/>
              <a:t>Maintained by SUSE</a:t>
            </a:r>
          </a:p>
          <a:p>
            <a:pPr>
              <a:lnSpc>
                <a:spcPct val="100000"/>
              </a:lnSpc>
            </a:pPr>
            <a:r>
              <a:rPr lang="en-US" sz="1800" dirty="0" err="1"/>
              <a:t>OpenSuse</a:t>
            </a:r>
            <a:r>
              <a:rPr lang="en-US" sz="1800" dirty="0"/>
              <a:t>: </a:t>
            </a:r>
            <a:r>
              <a:rPr lang="el-GR" sz="1800" dirty="0"/>
              <a:t>Δωρεάν έκδοση των </a:t>
            </a:r>
            <a:r>
              <a:rPr lang="en-US" sz="1800" dirty="0" err="1"/>
              <a:t>Suse</a:t>
            </a:r>
            <a:r>
              <a:rPr lang="en-US" sz="1800" dirty="0"/>
              <a:t> Linux Enterprise.</a:t>
            </a:r>
            <a:br>
              <a:rPr lang="en-US" sz="1800" dirty="0"/>
            </a:br>
            <a:r>
              <a:rPr lang="el-GR" sz="1800" dirty="0"/>
              <a:t>Κατάλληλο για: Καθημερινή χρήση/</a:t>
            </a:r>
            <a:r>
              <a:rPr lang="en-US" sz="1800" dirty="0"/>
              <a:t>Server.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21F5E92-8828-43C0-BA12-61C0A485B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2303" y="1714595"/>
            <a:ext cx="774297" cy="857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EE0B82C-CB3F-4865-A9EF-B79BB3825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532" y="2685955"/>
            <a:ext cx="2553837" cy="860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B1F4FB5-7E7C-4AF8-8A57-D35FEA3E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175" y="3851516"/>
            <a:ext cx="2065310" cy="147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0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D7E827-1E01-48D4-A54A-2A460B7F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Distros explained – Advanced Distros: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8A6D12-6403-4B77-BF36-805F7DE8A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7389704" cy="4343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Archlinux</a:t>
            </a:r>
            <a:r>
              <a:rPr lang="en-US" dirty="0"/>
              <a:t>: </a:t>
            </a:r>
            <a:r>
              <a:rPr lang="el-GR" dirty="0"/>
              <a:t>Το </a:t>
            </a:r>
            <a:r>
              <a:rPr lang="en-US" dirty="0"/>
              <a:t>IKEA </a:t>
            </a:r>
            <a:r>
              <a:rPr lang="el-GR" dirty="0"/>
              <a:t>των </a:t>
            </a:r>
            <a:r>
              <a:rPr lang="en-US" dirty="0"/>
              <a:t>Linux Distros</a:t>
            </a:r>
            <a:r>
              <a:rPr lang="el-GR" dirty="0"/>
              <a:t>. Έρχεται με ελάχιστα πακέτα και το φτιάχνετε στα μέτρα σας.</a:t>
            </a:r>
          </a:p>
          <a:p>
            <a:r>
              <a:rPr lang="en-US" dirty="0"/>
              <a:t>Gentoo: </a:t>
            </a:r>
            <a:r>
              <a:rPr lang="el-GR" dirty="0"/>
              <a:t>Τα πακέτα μεταφράζονται τοπικά.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B6DF23F-E530-4504-A0E4-F9846D4B1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713" y="1671851"/>
            <a:ext cx="2663009" cy="885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62EF66C-E9DA-4055-A000-4FB359B8D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823" y="2524305"/>
            <a:ext cx="2198787" cy="82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Custom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rection presentation (widescreen).potx" id="{D17AB31B-F25B-45F4-B34E-C6982D129A29}" vid="{B63A7B92-8C2A-4E6A-9062-768A2448E61C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direction presentation (widescreen)</Template>
  <TotalTime>604</TotalTime>
  <Words>1134</Words>
  <Application>Microsoft Macintosh PowerPoint</Application>
  <PresentationFormat>Widescreen</PresentationFormat>
  <Paragraphs>136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Book Antiqua</vt:lpstr>
      <vt:lpstr>Ubuntu</vt:lpstr>
      <vt:lpstr>Sales Direction 16X9</vt:lpstr>
      <vt:lpstr>Linux: Πως δουλεύει;</vt:lpstr>
      <vt:lpstr>Το Linux είναι ένα... Kernel.</vt:lpstr>
      <vt:lpstr>Το Linux είναι ένα... Kernel.</vt:lpstr>
      <vt:lpstr>Τι είναι οι διανομές και σε τι διαφέρουν;</vt:lpstr>
      <vt:lpstr>Τι είναι οι διανομές και σε τι διαφέρουν;</vt:lpstr>
      <vt:lpstr>Τι είναι οι διανομές και σε τι διαφέρουν;</vt:lpstr>
      <vt:lpstr>Distros explained – Everyday use Distros:</vt:lpstr>
      <vt:lpstr>Distros explained – Server/Commercial Distros:</vt:lpstr>
      <vt:lpstr>Distros explained – Advanced Distros:</vt:lpstr>
      <vt:lpstr>Εκτός όμως από πολλές διανομές υπάρχουν και...</vt:lpstr>
      <vt:lpstr>Πολλαπλά Γραφικά Περιβάλλοντα!</vt:lpstr>
      <vt:lpstr>Cinnamon</vt:lpstr>
      <vt:lpstr>Unity</vt:lpstr>
      <vt:lpstr>GNOME</vt:lpstr>
      <vt:lpstr>KDE</vt:lpstr>
      <vt:lpstr>Pantheon</vt:lpstr>
      <vt:lpstr>xfce</vt:lpstr>
      <vt:lpstr>Η διάταξη του συστήματος αρχείων</vt:lpstr>
      <vt:lpstr>Παρατηρήσατε κάτι;</vt:lpstr>
      <vt:lpstr>Όλα αυτά μπαίνουν...</vt:lpstr>
      <vt:lpstr>Όλα αυτά μπαίνουν...</vt:lpstr>
      <vt:lpstr>Όλα αυτά μπαίνουν...</vt:lpstr>
      <vt:lpstr>Όλα αυτά μπαίνουν...</vt:lpstr>
      <vt:lpstr>Όλα αυτά μπαίνουν...</vt:lpstr>
      <vt:lpstr>Όλα αυτά μπαίνουν...</vt:lpstr>
      <vt:lpstr>Τέλος, γιατί το Linux είναι τόσο ασφαλές;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Linux: Από τι αποτελείται;</dc:title>
  <dc:creator>Kyriakos Giannakis</dc:creator>
  <cp:lastModifiedBy>ΚΥΡΙΑΚΟΣ ΓΙΑΝΝΑΚΗΣ</cp:lastModifiedBy>
  <cp:revision>55</cp:revision>
  <dcterms:created xsi:type="dcterms:W3CDTF">2017-10-11T22:43:39Z</dcterms:created>
  <dcterms:modified xsi:type="dcterms:W3CDTF">2017-10-16T21:12:05Z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